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16" r:id="rId1"/>
  </p:sldMasterIdLst>
  <p:notesMasterIdLst>
    <p:notesMasterId r:id="rId20"/>
  </p:notesMasterIdLst>
  <p:sldIdLst>
    <p:sldId id="277" r:id="rId2"/>
    <p:sldId id="278" r:id="rId3"/>
    <p:sldId id="260" r:id="rId4"/>
    <p:sldId id="321" r:id="rId5"/>
    <p:sldId id="306" r:id="rId6"/>
    <p:sldId id="307" r:id="rId7"/>
    <p:sldId id="309" r:id="rId8"/>
    <p:sldId id="263" r:id="rId9"/>
    <p:sldId id="264" r:id="rId10"/>
    <p:sldId id="312" r:id="rId11"/>
    <p:sldId id="313" r:id="rId12"/>
    <p:sldId id="314" r:id="rId13"/>
    <p:sldId id="315" r:id="rId14"/>
    <p:sldId id="316" r:id="rId15"/>
    <p:sldId id="317" r:id="rId16"/>
    <p:sldId id="318" r:id="rId17"/>
    <p:sldId id="319" r:id="rId18"/>
    <p:sldId id="276" r:id="rId19"/>
  </p:sldIdLst>
  <p:sldSz cx="9144000" cy="6858000" type="screen4x3"/>
  <p:notesSz cx="6858000" cy="9144000"/>
  <p:embeddedFontLst>
    <p:embeddedFont>
      <p:font typeface="Cambria" panose="02040503050406030204" pitchFamily="18" charset="0"/>
      <p:regular r:id="rId21"/>
      <p:bold r:id="rId22"/>
      <p:italic r:id="rId23"/>
      <p:boldItalic r:id="rId24"/>
    </p:embeddedFont>
    <p:embeddedFont>
      <p:font typeface="Agency FB" panose="020B0503020202020204" pitchFamily="34" charset="0"/>
      <p:regular r:id="rId25"/>
      <p:bold r:id="rId26"/>
    </p:embeddedFon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Lst>
        </p14:section>
        <p14:section name="Contents" id="{2D5873F5-6B63-4818-AC06-BF70D1A0F3D5}">
          <p14:sldIdLst/>
        </p14:section>
        <p14:section name="Introduction" id="{16378913-E5ED-4281-BAF5-F1F938CB0BED}">
          <p14:sldIdLst>
            <p14:sldId id="278"/>
            <p14:sldId id="260"/>
            <p14:sldId id="321"/>
            <p14:sldId id="306"/>
            <p14:sldId id="307"/>
            <p14:sldId id="309"/>
          </p14:sldIdLst>
        </p14:section>
        <p14:section name="2- Coding" id="{E2D565D1-BA5E-44E6-A40E-50A644912248}">
          <p14:sldIdLst>
            <p14:sldId id="263"/>
            <p14:sldId id="264"/>
            <p14:sldId id="312"/>
            <p14:sldId id="313"/>
            <p14:sldId id="314"/>
            <p14:sldId id="315"/>
            <p14:sldId id="316"/>
            <p14:sldId id="317"/>
            <p14:sldId id="318"/>
            <p14:sldId id="319"/>
          </p14:sldIdLst>
        </p14:section>
        <p14:section name="There's More!" id="{2E16B512-814A-4DC1-A986-25475E10E0EF}">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9858" autoAdjust="0"/>
  </p:normalViewPr>
  <p:slideViewPr>
    <p:cSldViewPr>
      <p:cViewPr varScale="1">
        <p:scale>
          <a:sx n="59" d="100"/>
          <a:sy n="59" d="100"/>
        </p:scale>
        <p:origin x="1582" y="180"/>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5/20/2017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192959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demonstrates the new capabilities of PowerPoint and it is best viewed in Slide Show. These slides are designed to give you great ideas for the presentations you’ll create in PowerPoint 2010!</a:t>
            </a:r>
          </a:p>
          <a:p>
            <a:endParaRPr lang="en-US" dirty="0"/>
          </a:p>
          <a:p>
            <a:r>
              <a:rPr lang="en-US" dirty="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extLst>
      <p:ext uri="{BB962C8B-B14F-4D97-AF65-F5344CB8AC3E}">
        <p14:creationId xmlns:p14="http://schemas.microsoft.com/office/powerpoint/2010/main" val="11822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87883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365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5271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0417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40074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0555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2095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8428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5062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a:t>
            </a:fld>
            <a:endParaRPr lang="en-US" dirty="0"/>
          </a:p>
        </p:txBody>
      </p:sp>
    </p:spTree>
    <p:extLst>
      <p:ext uri="{BB962C8B-B14F-4D97-AF65-F5344CB8AC3E}">
        <p14:creationId xmlns:p14="http://schemas.microsoft.com/office/powerpoint/2010/main" val="392941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8670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84375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58424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97303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0498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7359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723711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pic>
        <p:nvPicPr>
          <p:cNvPr id="7" name="Picture 6"/>
          <p:cNvPicPr>
            <a:picLocks noChangeAspect="1"/>
          </p:cNvPicPr>
          <p:nvPr/>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5" cstate="print"/>
          <a:stretch>
            <a:fillRect/>
          </a:stretch>
        </p:blipFill>
        <p:spPr>
          <a:xfrm>
            <a:off x="7662119" y="2819400"/>
            <a:ext cx="1461333" cy="2293850"/>
          </a:xfrm>
          <a:prstGeom prst="rect">
            <a:avLst/>
          </a:prstGeom>
        </p:spPr>
      </p:pic>
      <p:pic>
        <p:nvPicPr>
          <p:cNvPr id="11" name="Picture 10"/>
          <p:cNvPicPr>
            <a:picLocks/>
          </p:cNvPicPr>
          <p:nvPr/>
        </p:nvPicPr>
        <p:blipFill>
          <a:blip r:embed="rId6" cstate="print"/>
          <a:stretch>
            <a:fillRect/>
          </a:stretch>
        </p:blipFill>
        <p:spPr>
          <a:xfrm>
            <a:off x="20548" y="5089818"/>
            <a:ext cx="9098280" cy="1737360"/>
          </a:xfrm>
          <a:prstGeom prst="rect">
            <a:avLst/>
          </a:prstGeom>
        </p:spPr>
      </p:pic>
      <p:sp>
        <p:nvSpPr>
          <p:cNvPr id="12" name="Rectangle 11"/>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Tree>
    <p:extLst>
      <p:ext uri="{BB962C8B-B14F-4D97-AF65-F5344CB8AC3E}">
        <p14:creationId xmlns:p14="http://schemas.microsoft.com/office/powerpoint/2010/main" val="9720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anim calcmode="lin" valueType="num">
                                      <p:cBhvr>
                                        <p:cTn id="16" dur="500" fill="hold"/>
                                        <p:tgtEl>
                                          <p:spTgt spid="11"/>
                                        </p:tgtEl>
                                        <p:attrNameLst>
                                          <p:attrName>ppt_x</p:attrName>
                                        </p:attrNameLst>
                                      </p:cBhvr>
                                      <p:tavLst>
                                        <p:tav tm="0">
                                          <p:val>
                                            <p:strVal val="#ppt_x"/>
                                          </p:val>
                                        </p:tav>
                                        <p:tav tm="100000">
                                          <p:val>
                                            <p:strVal val="#ppt_x"/>
                                          </p:val>
                                        </p:tav>
                                      </p:tavLst>
                                    </p:anim>
                                    <p:anim calcmode="lin" valueType="num">
                                      <p:cBhvr>
                                        <p:cTn id="17" dur="500" fill="hold"/>
                                        <p:tgtEl>
                                          <p:spTgt spid="11"/>
                                        </p:tgtEl>
                                        <p:attrNameLst>
                                          <p:attrName>ppt_y</p:attrName>
                                        </p:attrNameLst>
                                      </p:cBhvr>
                                      <p:tavLst>
                                        <p:tav tm="0">
                                          <p:val>
                                            <p:strVal val="#ppt_y+.1"/>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2090498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187751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22688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3301633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036042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77737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505425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585304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5/20/2017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a:t>Click to edit Master subtitle style</a:t>
            </a:r>
          </a:p>
        </p:txBody>
      </p:sp>
    </p:spTree>
    <p:extLst>
      <p:ext uri="{BB962C8B-B14F-4D97-AF65-F5344CB8AC3E}">
        <p14:creationId xmlns:p14="http://schemas.microsoft.com/office/powerpoint/2010/main" val="1011681058"/>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utoUpdateAnimBg="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5" cstate="print"/>
          <a:stretch>
            <a:fillRect/>
          </a:stretch>
        </p:blipFill>
        <p:spPr>
          <a:xfrm>
            <a:off x="7662119" y="2819400"/>
            <a:ext cx="1461333" cy="2293850"/>
          </a:xfrm>
          <a:prstGeom prst="rect">
            <a:avLst/>
          </a:prstGeom>
        </p:spPr>
      </p:pic>
      <p:pic>
        <p:nvPicPr>
          <p:cNvPr id="11" name="Picture 10"/>
          <p:cNvPicPr>
            <a:picLocks/>
          </p:cNvPicPr>
          <p:nvPr/>
        </p:nvPicPr>
        <p:blipFill>
          <a:blip r:embed="rId6" cstate="print"/>
          <a:stretch>
            <a:fillRect/>
          </a:stretch>
        </p:blipFill>
        <p:spPr>
          <a:xfrm>
            <a:off x="20548" y="5089818"/>
            <a:ext cx="9098280" cy="1737360"/>
          </a:xfrm>
          <a:prstGeom prst="rect">
            <a:avLst/>
          </a:prstGeom>
        </p:spPr>
      </p:pic>
      <p:sp>
        <p:nvSpPr>
          <p:cNvPr id="14" name="Rectangle 13"/>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a:t>Click to edit Master subtitle style</a:t>
            </a:r>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pic>
        <p:nvPicPr>
          <p:cNvPr id="8" name="Picture 7"/>
          <p:cNvPicPr>
            <a:picLocks noChangeAspect="1"/>
          </p:cNvPicPr>
          <p:nvPr/>
        </p:nvPicPr>
        <p:blipFill rotWithShape="1">
          <a:blip r:embed="rId2" cstate="print"/>
          <a:srcRect l="2599" r="5874" b="5262"/>
          <a:stretch/>
        </p:blipFill>
        <p:spPr>
          <a:xfrm>
            <a:off x="3530" y="5867400"/>
            <a:ext cx="9144000" cy="1053694"/>
          </a:xfrm>
          <a:prstGeom prst="rect">
            <a:avLst/>
          </a:prstGeom>
        </p:spPr>
      </p:pic>
    </p:spTree>
    <p:extLst>
      <p:ext uri="{BB962C8B-B14F-4D97-AF65-F5344CB8AC3E}">
        <p14:creationId xmlns:p14="http://schemas.microsoft.com/office/powerpoint/2010/main" val="336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5/20/2017</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a:t>Click to edit Master Title Style</a:t>
            </a:r>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5/20/2017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dirty="0"/>
              <a:t>Click icon to add media</a:t>
            </a:r>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a:t>    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5/20/2017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5/20/2017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7" name="Oval 6"/>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Rectangle 7"/>
          <p:cNvSpPr/>
          <p:nvPr/>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6600"/>
                </a:solidFill>
              </a:rPr>
              <a:t>           </a:t>
            </a: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65170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212191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26568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240D5ECE-8B49-45CD-BE81-EF81920D1969}" type="slidenum">
              <a:rPr lang="en-US" smtClean="0"/>
              <a:pPr/>
              <a:t>‹#›</a:t>
            </a:fld>
            <a:endParaRPr lang="en-US" dirty="0"/>
          </a:p>
        </p:txBody>
      </p:sp>
      <p:pic>
        <p:nvPicPr>
          <p:cNvPr id="8" name="Picture 7"/>
          <p:cNvPicPr>
            <a:picLocks noChangeAspect="1"/>
          </p:cNvPicPr>
          <p:nvPr/>
        </p:nvPicPr>
        <p:blipFill>
          <a:blip r:embed="rId2" cstate="print"/>
          <a:stretch>
            <a:fillRect/>
          </a:stretch>
        </p:blipFill>
        <p:spPr>
          <a:xfrm>
            <a:off x="0" y="762000"/>
            <a:ext cx="2445488" cy="2286000"/>
          </a:xfrm>
          <a:prstGeom prst="rect">
            <a:avLst/>
          </a:prstGeom>
        </p:spPr>
      </p:pic>
    </p:spTree>
    <p:extLst>
      <p:ext uri="{BB962C8B-B14F-4D97-AF65-F5344CB8AC3E}">
        <p14:creationId xmlns:p14="http://schemas.microsoft.com/office/powerpoint/2010/main" val="306207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FF934E2-BBB6-4D34-BB01-078E9AA25260}" type="datetimeFigureOut">
              <a:rPr lang="en-US" smtClean="0"/>
              <a:pPr/>
              <a:t>5/20/2017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pic>
        <p:nvPicPr>
          <p:cNvPr id="8" name="Picture 7"/>
          <p:cNvPicPr>
            <a:picLocks noChangeAspect="1"/>
          </p:cNvPicPr>
          <p:nvPr/>
        </p:nvPicPr>
        <p:blipFill rotWithShape="1">
          <a:blip r:embed="rId2" cstate="print"/>
          <a:srcRect l="2599" r="5874" b="5262"/>
          <a:stretch/>
        </p:blipFill>
        <p:spPr>
          <a:xfrm>
            <a:off x="3530" y="5867400"/>
            <a:ext cx="9144000" cy="1053694"/>
          </a:xfrm>
          <a:prstGeom prst="rect">
            <a:avLst/>
          </a:prstGeom>
        </p:spPr>
      </p:pic>
    </p:spTree>
    <p:extLst>
      <p:ext uri="{BB962C8B-B14F-4D97-AF65-F5344CB8AC3E}">
        <p14:creationId xmlns:p14="http://schemas.microsoft.com/office/powerpoint/2010/main" val="34382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2884199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258050E-B668-4FA7-85AD-C750C80A6E9B}" type="datetimeFigureOut">
              <a:rPr lang="en-US" smtClean="0"/>
              <a:pPr/>
              <a:t>5/20/2017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
        <p:nvSpPr>
          <p:cNvPr id="8" name="Rectangle 7"/>
          <p:cNvSpPr/>
          <p:nvPr/>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Tree>
    <p:extLst>
      <p:ext uri="{BB962C8B-B14F-4D97-AF65-F5344CB8AC3E}">
        <p14:creationId xmlns:p14="http://schemas.microsoft.com/office/powerpoint/2010/main" val="194702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258050E-B668-4FA7-85AD-C750C80A6E9B}" type="datetimeFigureOut">
              <a:rPr lang="en-US" smtClean="0"/>
              <a:pPr/>
              <a:t>5/20/2017</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722169803"/>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649" r:id="rId19"/>
    <p:sldLayoutId id="2147483661" r:id="rId20"/>
    <p:sldLayoutId id="2147483655" r:id="rId21"/>
    <p:sldLayoutId id="2147483676" r:id="rId22"/>
    <p:sldLayoutId id="2147483658" r:id="rId23"/>
    <p:sldLayoutId id="2147483663" r:id="rId24"/>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800" y="2971800"/>
            <a:ext cx="7010400" cy="1676400"/>
          </a:xfrm>
        </p:spPr>
        <p:txBody>
          <a:bodyPr>
            <a:normAutofit fontScale="90000"/>
          </a:bodyPr>
          <a:lstStyle/>
          <a:p>
            <a:pPr algn="l"/>
            <a:r>
              <a:rPr lang="en-US" sz="3600" b="0" dirty="0">
                <a:latin typeface="Calibri" pitchFamily="34" charset="0"/>
              </a:rPr>
              <a:t>Introduction to...</a:t>
            </a:r>
            <a:br>
              <a:rPr lang="en-US" sz="2400" b="0" dirty="0">
                <a:solidFill>
                  <a:srgbClr val="7BCF27"/>
                </a:solidFill>
                <a:latin typeface="Calibri" pitchFamily="34" charset="0"/>
              </a:rPr>
            </a:br>
            <a:r>
              <a:rPr lang="en-US" sz="10700" dirty="0">
                <a:latin typeface="Agency FB" pitchFamily="34" charset="0"/>
              </a:rPr>
              <a:t>Arduino</a:t>
            </a:r>
            <a:endParaRPr lang="en-US" sz="5600" dirty="0">
              <a:latin typeface="Agency FB" pitchFamily="34" charset="0"/>
            </a:endParaRPr>
          </a:p>
        </p:txBody>
      </p:sp>
      <p:pic>
        <p:nvPicPr>
          <p:cNvPr id="1033" name="Picture 9" descr="http://vastly11.files.wordpress.com/2011/04/arduino_logo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86400" y="2971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338" y="0"/>
            <a:ext cx="9143999" cy="923330"/>
          </a:xfrm>
          <a:prstGeom prst="rect">
            <a:avLst/>
          </a:prstGeom>
          <a:solidFill>
            <a:schemeClr val="bg1">
              <a:lumMod val="65000"/>
              <a:lumOff val="3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sz="5400" b="1" dirty="0">
                <a:ln w="9525">
                  <a:solidFill>
                    <a:schemeClr val="bg1"/>
                  </a:solidFill>
                  <a:prstDash val="solid"/>
                </a:ln>
                <a:solidFill>
                  <a:schemeClr val="tx1">
                    <a:lumMod val="95000"/>
                  </a:schemeClr>
                </a:solidFill>
                <a:effectLst>
                  <a:outerShdw blurRad="12700" dist="38100" dir="2700000" algn="tl" rotWithShape="0">
                    <a:schemeClr val="accent5">
                      <a:lumMod val="60000"/>
                      <a:lumOff val="40000"/>
                    </a:schemeClr>
                  </a:outerShdw>
                </a:effectLst>
              </a:rPr>
              <a:t>CS-OUTREACH</a:t>
            </a:r>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dirty="0">
                <a:solidFill>
                  <a:prstClr val="black">
                    <a:lumMod val="50000"/>
                    <a:lumOff val="50000"/>
                  </a:prstClr>
                </a:solidFill>
                <a:latin typeface="Cambria" panose="02040503050406030204" pitchFamily="18" charset="0"/>
              </a:rPr>
              <a:t>Statement represents a command,  it ends with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a:t>
            </a:r>
          </a:p>
          <a:p>
            <a:r>
              <a:rPr lang="en-US" sz="2400" dirty="0">
                <a:latin typeface="Cambria" panose="02040503050406030204" pitchFamily="18" charset="0"/>
              </a:rPr>
              <a:t>Ex:</a:t>
            </a:r>
          </a:p>
          <a:p>
            <a:r>
              <a:rPr lang="en-US" sz="2400" b="1" dirty="0" err="1">
                <a:solidFill>
                  <a:schemeClr val="bg1">
                    <a:lumMod val="50000"/>
                  </a:schemeClr>
                </a:solidFill>
                <a:latin typeface="Cambria" panose="02040503050406030204" pitchFamily="18" charset="0"/>
              </a:rPr>
              <a:t>int</a:t>
            </a:r>
            <a:r>
              <a:rPr lang="en-US" sz="2400" b="1" dirty="0">
                <a:solidFill>
                  <a:schemeClr val="bg1">
                    <a:lumMod val="50000"/>
                  </a:schemeClr>
                </a:solidFill>
                <a:latin typeface="Cambria" panose="02040503050406030204" pitchFamily="18" charset="0"/>
              </a:rPr>
              <a:t> x;</a:t>
            </a:r>
          </a:p>
          <a:p>
            <a:r>
              <a:rPr lang="en-US" sz="2400" b="1" dirty="0">
                <a:solidFill>
                  <a:schemeClr val="bg1">
                    <a:lumMod val="50000"/>
                  </a:schemeClr>
                </a:solidFill>
                <a:latin typeface="Cambria" panose="02040503050406030204" pitchFamily="18" charset="0"/>
              </a:rPr>
              <a:t>x=13;</a:t>
            </a:r>
          </a:p>
          <a:p>
            <a:r>
              <a:rPr lang="en-US" sz="2400" dirty="0">
                <a:solidFill>
                  <a:schemeClr val="bg1">
                    <a:lumMod val="50000"/>
                  </a:schemeClr>
                </a:solidFill>
                <a:latin typeface="Cambria" panose="02040503050406030204" pitchFamily="18" charset="0"/>
              </a:rPr>
              <a:t>Operators are symbols that used to indicate a specific function: </a:t>
            </a:r>
          </a:p>
          <a:p>
            <a:r>
              <a:rPr lang="en-US" sz="2400" dirty="0">
                <a:solidFill>
                  <a:schemeClr val="bg1">
                    <a:lumMod val="50000"/>
                  </a:schemeClr>
                </a:solidFill>
                <a:latin typeface="Cambria" panose="02040503050406030204" pitchFamily="18" charset="0"/>
              </a:rPr>
              <a:t>- Math operators: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a:t>
            </a:r>
            <a:r>
              <a:rPr lang="en-US" sz="2400" dirty="0">
                <a:solidFill>
                  <a:schemeClr val="bg1">
                    <a:lumMod val="50000"/>
                  </a:schemeClr>
                </a:solidFill>
                <a:latin typeface="Cambria" panose="02040503050406030204" pitchFamily="18" charset="0"/>
              </a:rPr>
              <a:t>]</a:t>
            </a:r>
          </a:p>
          <a:p>
            <a:r>
              <a:rPr lang="en-US" sz="2400" dirty="0">
                <a:solidFill>
                  <a:schemeClr val="bg1">
                    <a:lumMod val="50000"/>
                  </a:schemeClr>
                </a:solidFill>
                <a:latin typeface="Cambria" panose="02040503050406030204" pitchFamily="18" charset="0"/>
              </a:rPr>
              <a:t>- Logic operators: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 !=, &amp;&amp;, ||</a:t>
            </a:r>
            <a:r>
              <a:rPr lang="en-US" sz="2400" dirty="0">
                <a:solidFill>
                  <a:schemeClr val="bg1">
                    <a:lumMod val="50000"/>
                  </a:schemeClr>
                </a:solidFill>
                <a:latin typeface="Cambria" panose="02040503050406030204" pitchFamily="18" charset="0"/>
              </a:rPr>
              <a:t>]</a:t>
            </a:r>
          </a:p>
          <a:p>
            <a:r>
              <a:rPr lang="en-US" sz="2400" dirty="0">
                <a:solidFill>
                  <a:schemeClr val="bg1">
                    <a:lumMod val="50000"/>
                  </a:schemeClr>
                </a:solidFill>
                <a:latin typeface="Cambria" panose="02040503050406030204" pitchFamily="18" charset="0"/>
              </a:rPr>
              <a:t>- Comparison operators: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 &gt;, &lt;, !=, &lt;=, &gt;=</a:t>
            </a:r>
            <a:r>
              <a:rPr lang="en-US" sz="2400" dirty="0">
                <a:solidFill>
                  <a:schemeClr val="bg1">
                    <a:lumMod val="50000"/>
                  </a:schemeClr>
                </a:solidFill>
                <a:latin typeface="Cambria" panose="02040503050406030204" pitchFamily="18" charset="0"/>
              </a:rPr>
              <a:t>]</a:t>
            </a:r>
          </a:p>
          <a:p>
            <a:r>
              <a:rPr lang="en-US" sz="2400" dirty="0">
                <a:solidFill>
                  <a:schemeClr val="bg1">
                    <a:lumMod val="50000"/>
                  </a:schemeClr>
                </a:solidFill>
                <a:latin typeface="Cambria" panose="02040503050406030204" pitchFamily="18" charset="0"/>
              </a:rPr>
              <a:t>Syntax: </a:t>
            </a: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     </a:t>
            </a:r>
            <a:r>
              <a:rPr lang="en-US" sz="2400" dirty="0">
                <a:solidFill>
                  <a:schemeClr val="bg1">
                    <a:lumMod val="50000"/>
                  </a:schemeClr>
                </a:solidFill>
                <a:latin typeface="Cambria" panose="02040503050406030204" pitchFamily="18" charset="0"/>
              </a:rPr>
              <a:t>Semicolon,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a:t>
            </a:r>
            <a:r>
              <a:rPr lang="en-US" sz="2400" dirty="0">
                <a:solidFill>
                  <a:schemeClr val="bg1">
                    <a:lumMod val="50000"/>
                  </a:schemeClr>
                </a:solidFill>
                <a:latin typeface="Cambria" panose="02040503050406030204" pitchFamily="18" charset="0"/>
              </a:rPr>
              <a:t>	curly braces,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a:t>
            </a:r>
            <a:r>
              <a:rPr lang="en-US" sz="2400" dirty="0">
                <a:solidFill>
                  <a:schemeClr val="bg1">
                    <a:lumMod val="50000"/>
                  </a:schemeClr>
                </a:solidFill>
                <a:latin typeface="Cambria" panose="02040503050406030204" pitchFamily="18" charset="0"/>
              </a:rPr>
              <a:t>single line comment,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a:t>
            </a:r>
            <a:r>
              <a:rPr lang="en-US" sz="2400" i="1" dirty="0">
                <a:solidFill>
                  <a:schemeClr val="bg1">
                    <a:lumMod val="50000"/>
                  </a:schemeClr>
                </a:solidFill>
                <a:latin typeface="Cambria" panose="02040503050406030204" pitchFamily="18" charset="0"/>
              </a:rPr>
              <a:t>Multi-line comments</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 </a:t>
            </a:r>
          </a:p>
        </p:txBody>
      </p:sp>
      <p:sp>
        <p:nvSpPr>
          <p:cNvPr id="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Statement and Operators</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384742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fontScale="92500"/>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Compound Operators: </a:t>
            </a:r>
          </a:p>
          <a:p>
            <a:pPr lvl="2">
              <a:lnSpc>
                <a:spcPct val="200000"/>
              </a:lnSpc>
            </a:pPr>
            <a:r>
              <a:rPr lang="en-US" sz="2400" dirty="0">
                <a:solidFill>
                  <a:schemeClr val="bg1">
                    <a:lumMod val="50000"/>
                  </a:schemeClr>
                </a:solidFill>
                <a:latin typeface="Cambria" panose="02040503050406030204" pitchFamily="18" charset="0"/>
              </a:rPr>
              <a:t>++ 		(increment)</a:t>
            </a:r>
          </a:p>
          <a:p>
            <a:pPr lvl="2">
              <a:lnSpc>
                <a:spcPct val="200000"/>
              </a:lnSpc>
            </a:pPr>
            <a:r>
              <a:rPr lang="en-US" sz="2400" dirty="0">
                <a:solidFill>
                  <a:schemeClr val="bg1">
                    <a:lumMod val="50000"/>
                  </a:schemeClr>
                </a:solidFill>
                <a:latin typeface="Cambria" panose="02040503050406030204" pitchFamily="18" charset="0"/>
              </a:rPr>
              <a:t>-- 		(decrement)</a:t>
            </a:r>
          </a:p>
          <a:p>
            <a:pPr lvl="2">
              <a:lnSpc>
                <a:spcPct val="200000"/>
              </a:lnSpc>
            </a:pPr>
            <a:r>
              <a:rPr lang="en-US" sz="2400" dirty="0">
                <a:solidFill>
                  <a:schemeClr val="bg1">
                    <a:lumMod val="50000"/>
                  </a:schemeClr>
                </a:solidFill>
                <a:latin typeface="Cambria" panose="02040503050406030204" pitchFamily="18" charset="0"/>
              </a:rPr>
              <a:t>+= 		(compound addition)</a:t>
            </a:r>
          </a:p>
          <a:p>
            <a:pPr lvl="2">
              <a:lnSpc>
                <a:spcPct val="200000"/>
              </a:lnSpc>
            </a:pPr>
            <a:r>
              <a:rPr lang="en-US" sz="2400" dirty="0">
                <a:solidFill>
                  <a:schemeClr val="bg1">
                    <a:lumMod val="50000"/>
                  </a:schemeClr>
                </a:solidFill>
                <a:latin typeface="Cambria" panose="02040503050406030204" pitchFamily="18" charset="0"/>
              </a:rPr>
              <a:t>-= 		(compound subtraction)</a:t>
            </a:r>
          </a:p>
          <a:p>
            <a:pPr lvl="2">
              <a:lnSpc>
                <a:spcPct val="200000"/>
              </a:lnSpc>
            </a:pPr>
            <a:r>
              <a:rPr lang="en-US" sz="2400" dirty="0">
                <a:solidFill>
                  <a:schemeClr val="bg1">
                    <a:lumMod val="50000"/>
                  </a:schemeClr>
                </a:solidFill>
                <a:latin typeface="Cambria" panose="02040503050406030204" pitchFamily="18" charset="0"/>
              </a:rPr>
              <a:t>*= 		(compound multiplication)</a:t>
            </a:r>
          </a:p>
          <a:p>
            <a:pPr lvl="2">
              <a:lnSpc>
                <a:spcPct val="200000"/>
              </a:lnSpc>
            </a:pPr>
            <a:r>
              <a:rPr lang="en-US" sz="2400" dirty="0">
                <a:solidFill>
                  <a:schemeClr val="bg1">
                    <a:lumMod val="50000"/>
                  </a:schemeClr>
                </a:solidFill>
                <a:latin typeface="Cambria" panose="02040503050406030204" pitchFamily="18" charset="0"/>
              </a:rPr>
              <a:t>/= 		(compound division)</a:t>
            </a:r>
          </a:p>
          <a:p>
            <a:endParaRPr lang="en-US" sz="2400" dirty="0">
              <a:solidFill>
                <a:schemeClr val="bg1">
                  <a:lumMod val="50000"/>
                </a:schemeClr>
              </a:solidFill>
              <a:latin typeface="Cambria" panose="02040503050406030204" pitchFamily="18" charset="0"/>
            </a:endParaRPr>
          </a:p>
        </p:txBody>
      </p:sp>
      <p:sp>
        <p:nvSpPr>
          <p:cNvPr id="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Statement and Operators</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301740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lnSpcReduction="10000"/>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If Conditioning: </a:t>
            </a:r>
          </a:p>
          <a:p>
            <a:pPr lvl="2"/>
            <a:r>
              <a:rPr lang="en-US" sz="2400" dirty="0">
                <a:solidFill>
                  <a:schemeClr val="bg1">
                    <a:lumMod val="50000"/>
                  </a:schemeClr>
                </a:solidFill>
                <a:latin typeface="Cambria" panose="02040503050406030204" pitchFamily="18" charset="0"/>
              </a:rPr>
              <a:t>if(</a:t>
            </a:r>
            <a:r>
              <a:rPr lang="en-US" sz="2400" i="1" dirty="0">
                <a:solidFill>
                  <a:schemeClr val="bg1">
                    <a:lumMod val="50000"/>
                  </a:schemeClr>
                </a:solidFill>
                <a:latin typeface="Cambria" panose="02040503050406030204" pitchFamily="18" charset="0"/>
              </a:rPr>
              <a:t>condition</a:t>
            </a:r>
            <a:r>
              <a:rPr lang="en-US" sz="2400" dirty="0">
                <a:solidFill>
                  <a:schemeClr val="bg1">
                    <a:lumMod val="50000"/>
                  </a:schemeClr>
                </a:solidFill>
                <a:latin typeface="Cambria" panose="02040503050406030204" pitchFamily="18" charset="0"/>
              </a:rPr>
              <a:t>)</a:t>
            </a:r>
          </a:p>
          <a:p>
            <a:pPr lvl="2"/>
            <a:r>
              <a:rPr lang="en-US" sz="2400" dirty="0">
                <a:solidFill>
                  <a:schemeClr val="bg1">
                    <a:lumMod val="50000"/>
                  </a:schemeClr>
                </a:solidFill>
                <a:latin typeface="Cambria" panose="02040503050406030204" pitchFamily="18" charset="0"/>
              </a:rPr>
              <a:t>{</a:t>
            </a:r>
          </a:p>
          <a:p>
            <a:pPr lvl="2"/>
            <a:r>
              <a:rPr lang="en-US" sz="2400" i="1" dirty="0">
                <a:solidFill>
                  <a:schemeClr val="bg1">
                    <a:lumMod val="50000"/>
                  </a:schemeClr>
                </a:solidFill>
                <a:latin typeface="Cambria" panose="02040503050406030204" pitchFamily="18" charset="0"/>
              </a:rPr>
              <a:t>	statements-1;</a:t>
            </a:r>
          </a:p>
          <a:p>
            <a:pPr lvl="2"/>
            <a:r>
              <a:rPr lang="en-US" sz="2400" dirty="0">
                <a:solidFill>
                  <a:schemeClr val="bg1">
                    <a:lumMod val="50000"/>
                  </a:schemeClr>
                </a:solidFill>
                <a:latin typeface="Cambria" panose="02040503050406030204" pitchFamily="18" charset="0"/>
              </a:rPr>
              <a:t>	…</a:t>
            </a:r>
          </a:p>
          <a:p>
            <a:pPr lvl="2"/>
            <a:r>
              <a:rPr lang="en-US" sz="2400" i="1" dirty="0">
                <a:solidFill>
                  <a:schemeClr val="bg1">
                    <a:lumMod val="50000"/>
                  </a:schemeClr>
                </a:solidFill>
                <a:latin typeface="Cambria" panose="02040503050406030204" pitchFamily="18" charset="0"/>
              </a:rPr>
              <a:t>	Statement-N;</a:t>
            </a:r>
          </a:p>
          <a:p>
            <a:pPr lvl="2"/>
            <a:r>
              <a:rPr lang="en-US" sz="2400" dirty="0">
                <a:solidFill>
                  <a:schemeClr val="bg1">
                    <a:lumMod val="50000"/>
                  </a:schemeClr>
                </a:solidFill>
                <a:latin typeface="Cambria" panose="02040503050406030204" pitchFamily="18" charset="0"/>
              </a:rPr>
              <a:t>}</a:t>
            </a:r>
          </a:p>
          <a:p>
            <a:pPr lvl="2"/>
            <a:r>
              <a:rPr lang="en-US" sz="2400" dirty="0">
                <a:solidFill>
                  <a:schemeClr val="bg1">
                    <a:lumMod val="50000"/>
                  </a:schemeClr>
                </a:solidFill>
                <a:latin typeface="Cambria" panose="02040503050406030204" pitchFamily="18" charset="0"/>
              </a:rPr>
              <a:t>else if(</a:t>
            </a:r>
            <a:r>
              <a:rPr lang="en-US" sz="2400" i="1" dirty="0">
                <a:solidFill>
                  <a:schemeClr val="bg1">
                    <a:lumMod val="50000"/>
                  </a:schemeClr>
                </a:solidFill>
                <a:latin typeface="Cambria" panose="02040503050406030204" pitchFamily="18" charset="0"/>
              </a:rPr>
              <a:t>condition2</a:t>
            </a:r>
            <a:r>
              <a:rPr lang="en-US" sz="2400" dirty="0">
                <a:solidFill>
                  <a:schemeClr val="bg1">
                    <a:lumMod val="50000"/>
                  </a:schemeClr>
                </a:solidFill>
                <a:latin typeface="Cambria" panose="02040503050406030204" pitchFamily="18" charset="0"/>
              </a:rPr>
              <a:t>)</a:t>
            </a:r>
          </a:p>
          <a:p>
            <a:pPr lvl="2"/>
            <a:r>
              <a:rPr lang="en-US" sz="2400" dirty="0">
                <a:solidFill>
                  <a:schemeClr val="bg1">
                    <a:lumMod val="50000"/>
                  </a:schemeClr>
                </a:solidFill>
                <a:latin typeface="Cambria" panose="02040503050406030204" pitchFamily="18" charset="0"/>
              </a:rPr>
              <a:t>{</a:t>
            </a:r>
          </a:p>
          <a:p>
            <a:pPr lvl="2"/>
            <a:r>
              <a:rPr lang="en-US" sz="2400" i="1" dirty="0">
                <a:solidFill>
                  <a:schemeClr val="bg1">
                    <a:lumMod val="50000"/>
                  </a:schemeClr>
                </a:solidFill>
                <a:latin typeface="Cambria" panose="02040503050406030204" pitchFamily="18" charset="0"/>
              </a:rPr>
              <a:t>	Statements;</a:t>
            </a:r>
          </a:p>
          <a:p>
            <a:pPr lvl="2"/>
            <a:r>
              <a:rPr lang="en-US" sz="2400" dirty="0">
                <a:solidFill>
                  <a:schemeClr val="bg1">
                    <a:lumMod val="50000"/>
                  </a:schemeClr>
                </a:solidFill>
                <a:latin typeface="Cambria" panose="02040503050406030204" pitchFamily="18" charset="0"/>
              </a:rPr>
              <a:t>}</a:t>
            </a:r>
          </a:p>
          <a:p>
            <a:pPr lvl="2"/>
            <a:r>
              <a:rPr lang="en-US" sz="2400" dirty="0">
                <a:solidFill>
                  <a:schemeClr val="bg1">
                    <a:lumMod val="50000"/>
                  </a:schemeClr>
                </a:solidFill>
                <a:latin typeface="Cambria" panose="02040503050406030204" pitchFamily="18" charset="0"/>
              </a:rPr>
              <a:t>Else</a:t>
            </a:r>
          </a:p>
          <a:p>
            <a:pPr lvl="2"/>
            <a:r>
              <a:rPr lang="en-US" sz="2400" i="1" dirty="0">
                <a:solidFill>
                  <a:schemeClr val="bg1">
                    <a:lumMod val="50000"/>
                  </a:schemeClr>
                </a:solidFill>
                <a:latin typeface="Cambria" panose="02040503050406030204" pitchFamily="18" charset="0"/>
              </a:rPr>
              <a:t>	{statements</a:t>
            </a:r>
            <a:r>
              <a:rPr lang="en-US" sz="2400" dirty="0">
                <a:solidFill>
                  <a:schemeClr val="bg1">
                    <a:lumMod val="50000"/>
                  </a:schemeClr>
                </a:solidFill>
                <a:latin typeface="Cambria" panose="02040503050406030204" pitchFamily="18" charset="0"/>
              </a:rPr>
              <a:t>;</a:t>
            </a:r>
            <a:r>
              <a:rPr lang="en-US" sz="2400" i="1" dirty="0">
                <a:solidFill>
                  <a:schemeClr val="bg1">
                    <a:lumMod val="50000"/>
                  </a:schemeClr>
                </a:solidFill>
                <a:latin typeface="Cambria" panose="02040503050406030204" pitchFamily="18" charset="0"/>
              </a:rPr>
              <a:t>}</a:t>
            </a:r>
          </a:p>
        </p:txBody>
      </p:sp>
      <p:sp>
        <p:nvSpPr>
          <p:cNvPr id="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Control statements</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2599756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Switch case: </a:t>
            </a:r>
          </a:p>
          <a:p>
            <a:r>
              <a:rPr lang="en-US" sz="2400" i="1" dirty="0">
                <a:solidFill>
                  <a:schemeClr val="bg1">
                    <a:lumMod val="50000"/>
                  </a:schemeClr>
                </a:solidFill>
                <a:latin typeface="Cambria" panose="02040503050406030204" pitchFamily="18" charset="0"/>
              </a:rPr>
              <a:t> switch (</a:t>
            </a:r>
            <a:r>
              <a:rPr lang="en-US" sz="2400" i="1" dirty="0" err="1">
                <a:solidFill>
                  <a:schemeClr val="bg1">
                    <a:lumMod val="50000"/>
                  </a:schemeClr>
                </a:solidFill>
                <a:latin typeface="Cambria" panose="02040503050406030204" pitchFamily="18" charset="0"/>
              </a:rPr>
              <a:t>var</a:t>
            </a:r>
            <a:r>
              <a:rPr lang="en-US" sz="2400" i="1" dirty="0">
                <a:solidFill>
                  <a:schemeClr val="bg1">
                    <a:lumMod val="50000"/>
                  </a:schemeClr>
                </a:solidFill>
                <a:latin typeface="Cambria" panose="02040503050406030204" pitchFamily="18" charset="0"/>
              </a:rPr>
              <a:t>) {</a:t>
            </a:r>
          </a:p>
          <a:p>
            <a:r>
              <a:rPr lang="en-US" sz="2400" i="1" dirty="0">
                <a:solidFill>
                  <a:schemeClr val="bg1">
                    <a:lumMod val="50000"/>
                  </a:schemeClr>
                </a:solidFill>
                <a:latin typeface="Cambria" panose="02040503050406030204" pitchFamily="18" charset="0"/>
              </a:rPr>
              <a:t>    case 1:</a:t>
            </a:r>
          </a:p>
          <a:p>
            <a:r>
              <a:rPr lang="en-US" sz="2400" i="1" dirty="0">
                <a:solidFill>
                  <a:schemeClr val="bg1">
                    <a:lumMod val="50000"/>
                  </a:schemeClr>
                </a:solidFill>
                <a:latin typeface="Cambria" panose="02040503050406030204" pitchFamily="18" charset="0"/>
              </a:rPr>
              <a:t>    		//do something when </a:t>
            </a:r>
            <a:r>
              <a:rPr lang="en-US" sz="2400" i="1" dirty="0" err="1">
                <a:solidFill>
                  <a:schemeClr val="bg1">
                    <a:lumMod val="50000"/>
                  </a:schemeClr>
                </a:solidFill>
                <a:latin typeface="Cambria" panose="02040503050406030204" pitchFamily="18" charset="0"/>
              </a:rPr>
              <a:t>var</a:t>
            </a:r>
            <a:r>
              <a:rPr lang="en-US" sz="2400" i="1" dirty="0">
                <a:solidFill>
                  <a:schemeClr val="bg1">
                    <a:lumMod val="50000"/>
                  </a:schemeClr>
                </a:solidFill>
                <a:latin typeface="Cambria" panose="02040503050406030204" pitchFamily="18" charset="0"/>
              </a:rPr>
              <a:t> equals 1</a:t>
            </a:r>
          </a:p>
          <a:p>
            <a:r>
              <a:rPr lang="en-US" sz="2400" i="1" dirty="0">
                <a:solidFill>
                  <a:schemeClr val="bg1">
                    <a:lumMod val="50000"/>
                  </a:schemeClr>
                </a:solidFill>
                <a:latin typeface="Cambria" panose="02040503050406030204" pitchFamily="18" charset="0"/>
              </a:rPr>
              <a:t>      		break;</a:t>
            </a:r>
          </a:p>
          <a:p>
            <a:r>
              <a:rPr lang="en-US" sz="2400" i="1" dirty="0">
                <a:solidFill>
                  <a:schemeClr val="bg1">
                    <a:lumMod val="50000"/>
                  </a:schemeClr>
                </a:solidFill>
                <a:latin typeface="Cambria" panose="02040503050406030204" pitchFamily="18" charset="0"/>
              </a:rPr>
              <a:t>    case 2:</a:t>
            </a:r>
          </a:p>
          <a:p>
            <a:r>
              <a:rPr lang="en-US" sz="2400" i="1" dirty="0">
                <a:solidFill>
                  <a:schemeClr val="bg1">
                    <a:lumMod val="50000"/>
                  </a:schemeClr>
                </a:solidFill>
                <a:latin typeface="Cambria" panose="02040503050406030204" pitchFamily="18" charset="0"/>
              </a:rPr>
              <a:t>      		//do something when </a:t>
            </a:r>
            <a:r>
              <a:rPr lang="en-US" sz="2400" i="1" dirty="0" err="1">
                <a:solidFill>
                  <a:schemeClr val="bg1">
                    <a:lumMod val="50000"/>
                  </a:schemeClr>
                </a:solidFill>
                <a:latin typeface="Cambria" panose="02040503050406030204" pitchFamily="18" charset="0"/>
              </a:rPr>
              <a:t>var</a:t>
            </a:r>
            <a:r>
              <a:rPr lang="en-US" sz="2400" i="1" dirty="0">
                <a:solidFill>
                  <a:schemeClr val="bg1">
                    <a:lumMod val="50000"/>
                  </a:schemeClr>
                </a:solidFill>
                <a:latin typeface="Cambria" panose="02040503050406030204" pitchFamily="18" charset="0"/>
              </a:rPr>
              <a:t> equals 2</a:t>
            </a:r>
          </a:p>
          <a:p>
            <a:r>
              <a:rPr lang="en-US" sz="2400" i="1" dirty="0">
                <a:solidFill>
                  <a:schemeClr val="bg1">
                    <a:lumMod val="50000"/>
                  </a:schemeClr>
                </a:solidFill>
                <a:latin typeface="Cambria" panose="02040503050406030204" pitchFamily="18" charset="0"/>
              </a:rPr>
              <a:t>      		break;</a:t>
            </a:r>
          </a:p>
          <a:p>
            <a:r>
              <a:rPr lang="en-US" sz="2400" i="1" dirty="0">
                <a:solidFill>
                  <a:schemeClr val="bg1">
                    <a:lumMod val="50000"/>
                  </a:schemeClr>
                </a:solidFill>
                <a:latin typeface="Cambria" panose="02040503050406030204" pitchFamily="18" charset="0"/>
              </a:rPr>
              <a:t>    default: </a:t>
            </a:r>
          </a:p>
          <a:p>
            <a:r>
              <a:rPr lang="en-US" sz="2400" i="1" dirty="0">
                <a:solidFill>
                  <a:schemeClr val="bg1">
                    <a:lumMod val="50000"/>
                  </a:schemeClr>
                </a:solidFill>
                <a:latin typeface="Cambria" panose="02040503050406030204" pitchFamily="18" charset="0"/>
              </a:rPr>
              <a:t>      		// if nothing else matches, do the default</a:t>
            </a:r>
          </a:p>
          <a:p>
            <a:r>
              <a:rPr lang="en-US" sz="2400" i="1" dirty="0">
                <a:solidFill>
                  <a:schemeClr val="bg1">
                    <a:lumMod val="50000"/>
                  </a:schemeClr>
                </a:solidFill>
                <a:latin typeface="Cambria" panose="02040503050406030204" pitchFamily="18" charset="0"/>
              </a:rPr>
              <a:t>      		// default is optional</a:t>
            </a:r>
          </a:p>
          <a:p>
            <a:r>
              <a:rPr lang="en-US" sz="2400" i="1" dirty="0">
                <a:solidFill>
                  <a:schemeClr val="bg1">
                    <a:lumMod val="50000"/>
                  </a:schemeClr>
                </a:solidFill>
                <a:latin typeface="Cambria" panose="02040503050406030204" pitchFamily="18" charset="0"/>
              </a:rPr>
              <a:t>  }</a:t>
            </a:r>
          </a:p>
        </p:txBody>
      </p:sp>
      <p:sp>
        <p:nvSpPr>
          <p:cNvPr id="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Control statements</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4131315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fontScale="92500" lnSpcReduction="10000"/>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Do… while:</a:t>
            </a:r>
          </a:p>
          <a:p>
            <a:pPr lvl="1"/>
            <a:r>
              <a:rPr lang="en-US" sz="2400" dirty="0">
                <a:solidFill>
                  <a:schemeClr val="bg1">
                    <a:lumMod val="50000"/>
                  </a:schemeClr>
                </a:solidFill>
                <a:latin typeface="Cambria" panose="02040503050406030204" pitchFamily="18" charset="0"/>
              </a:rPr>
              <a:t>do{</a:t>
            </a:r>
          </a:p>
          <a:p>
            <a:pPr lvl="1"/>
            <a:r>
              <a:rPr lang="en-US" sz="2400" dirty="0">
                <a:solidFill>
                  <a:schemeClr val="bg1">
                    <a:lumMod val="50000"/>
                  </a:schemeClr>
                </a:solidFill>
                <a:latin typeface="Cambria" panose="02040503050406030204" pitchFamily="18" charset="0"/>
              </a:rPr>
              <a:t>	Statements;</a:t>
            </a:r>
          </a:p>
          <a:p>
            <a:pPr lvl="1"/>
            <a:r>
              <a:rPr lang="en-US" sz="2400" dirty="0">
                <a:solidFill>
                  <a:schemeClr val="bg1">
                    <a:lumMod val="50000"/>
                  </a:schemeClr>
                </a:solidFill>
                <a:latin typeface="Cambria" panose="02040503050406030204" pitchFamily="18" charset="0"/>
              </a:rPr>
              <a:t>}</a:t>
            </a:r>
          </a:p>
          <a:p>
            <a:pPr lvl="1"/>
            <a:r>
              <a:rPr lang="en-US" sz="2400" dirty="0">
                <a:solidFill>
                  <a:schemeClr val="bg1">
                    <a:lumMod val="50000"/>
                  </a:schemeClr>
                </a:solidFill>
                <a:latin typeface="Cambria" panose="02040503050406030204" pitchFamily="18" charset="0"/>
              </a:rPr>
              <a:t>while(condition);	// </a:t>
            </a:r>
            <a:r>
              <a:rPr lang="en-US" sz="2000" dirty="0">
                <a:solidFill>
                  <a:schemeClr val="bg1">
                    <a:lumMod val="50000"/>
                  </a:schemeClr>
                </a:solidFill>
                <a:latin typeface="Cambria" panose="02040503050406030204" pitchFamily="18" charset="0"/>
              </a:rPr>
              <a:t>the statements are run at least once.</a:t>
            </a:r>
          </a:p>
          <a:p>
            <a:endParaRPr lang="en-US" sz="2400" dirty="0">
              <a:solidFill>
                <a:schemeClr val="bg1">
                  <a:lumMod val="50000"/>
                </a:schemeClr>
              </a:solidFill>
              <a:latin typeface="Cambria" panose="02040503050406030204" pitchFamily="18" charset="0"/>
            </a:endParaRP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While: </a:t>
            </a:r>
          </a:p>
          <a:p>
            <a:pPr lvl="1"/>
            <a:r>
              <a:rPr lang="en-US" sz="2400" dirty="0">
                <a:solidFill>
                  <a:schemeClr val="bg1">
                    <a:lumMod val="50000"/>
                  </a:schemeClr>
                </a:solidFill>
                <a:latin typeface="Cambria" panose="02040503050406030204" pitchFamily="18" charset="0"/>
              </a:rPr>
              <a:t>While(condition)</a:t>
            </a:r>
          </a:p>
          <a:p>
            <a:pPr lvl="1"/>
            <a:r>
              <a:rPr lang="en-US" sz="2400" dirty="0">
                <a:solidFill>
                  <a:schemeClr val="bg1">
                    <a:lumMod val="50000"/>
                  </a:schemeClr>
                </a:solidFill>
                <a:latin typeface="Cambria" panose="02040503050406030204" pitchFamily="18" charset="0"/>
              </a:rPr>
              <a:t>	{statements;}</a:t>
            </a:r>
          </a:p>
          <a:p>
            <a:endParaRPr lang="nn-NO" sz="2400" b="1" dirty="0">
              <a:solidFill>
                <a:srgbClr val="FF0000"/>
              </a:solidFill>
              <a:effectLst>
                <a:outerShdw blurRad="38100" dist="38100" dir="2700000" algn="tl">
                  <a:srgbClr val="000000">
                    <a:alpha val="43137"/>
                  </a:srgbClr>
                </a:outerShdw>
              </a:effectLst>
              <a:latin typeface="Cambria" panose="02040503050406030204" pitchFamily="18" charset="0"/>
            </a:endParaRPr>
          </a:p>
          <a:p>
            <a:r>
              <a:rPr lang="nn-NO" sz="2400" b="1" dirty="0">
                <a:solidFill>
                  <a:srgbClr val="FF0000"/>
                </a:solidFill>
                <a:effectLst>
                  <a:outerShdw blurRad="38100" dist="38100" dir="2700000" algn="tl">
                    <a:srgbClr val="000000">
                      <a:alpha val="43137"/>
                    </a:srgbClr>
                  </a:outerShdw>
                </a:effectLst>
                <a:latin typeface="Cambria" panose="02040503050406030204" pitchFamily="18" charset="0"/>
              </a:rPr>
              <a:t>for</a:t>
            </a:r>
          </a:p>
          <a:p>
            <a:pPr lvl="1"/>
            <a:r>
              <a:rPr lang="nn-NO" sz="2400" dirty="0">
                <a:solidFill>
                  <a:schemeClr val="bg1">
                    <a:lumMod val="50000"/>
                  </a:schemeClr>
                </a:solidFill>
                <a:latin typeface="Cambria" panose="02040503050406030204" pitchFamily="18" charset="0"/>
              </a:rPr>
              <a:t>for (int i=0; i &lt;= </a:t>
            </a:r>
            <a:r>
              <a:rPr lang="nn-NO" sz="2400" i="1" dirty="0">
                <a:solidFill>
                  <a:schemeClr val="bg1">
                    <a:lumMod val="50000"/>
                  </a:schemeClr>
                </a:solidFill>
                <a:latin typeface="Cambria" panose="02040503050406030204" pitchFamily="18" charset="0"/>
              </a:rPr>
              <a:t>val</a:t>
            </a:r>
            <a:r>
              <a:rPr lang="nn-NO" sz="2400" dirty="0">
                <a:solidFill>
                  <a:schemeClr val="bg1">
                    <a:lumMod val="50000"/>
                  </a:schemeClr>
                </a:solidFill>
                <a:latin typeface="Cambria" panose="02040503050406030204" pitchFamily="18" charset="0"/>
              </a:rPr>
              <a:t>; i++){</a:t>
            </a:r>
          </a:p>
          <a:p>
            <a:pPr lvl="1"/>
            <a:r>
              <a:rPr lang="nn-NO" sz="2400" dirty="0">
                <a:solidFill>
                  <a:schemeClr val="bg1">
                    <a:lumMod val="50000"/>
                  </a:schemeClr>
                </a:solidFill>
                <a:latin typeface="Cambria" panose="02040503050406030204" pitchFamily="18" charset="0"/>
              </a:rPr>
              <a:t>      	statements;</a:t>
            </a:r>
          </a:p>
          <a:p>
            <a:pPr lvl="1"/>
            <a:r>
              <a:rPr lang="nn-NO" sz="2400" dirty="0">
                <a:solidFill>
                  <a:schemeClr val="bg1">
                    <a:lumMod val="50000"/>
                  </a:schemeClr>
                </a:solidFill>
                <a:latin typeface="Cambria" panose="02040503050406030204" pitchFamily="18" charset="0"/>
              </a:rPr>
              <a:t> }</a:t>
            </a:r>
            <a:endParaRPr lang="en-US" sz="2400" dirty="0">
              <a:solidFill>
                <a:schemeClr val="bg1">
                  <a:lumMod val="50000"/>
                </a:schemeClr>
              </a:solidFill>
              <a:latin typeface="Cambria" panose="02040503050406030204" pitchFamily="18" charset="0"/>
            </a:endParaRPr>
          </a:p>
        </p:txBody>
      </p:sp>
      <p:sp>
        <p:nvSpPr>
          <p:cNvPr id="3" name="TextBox 2"/>
          <p:cNvSpPr txBox="1"/>
          <p:nvPr/>
        </p:nvSpPr>
        <p:spPr>
          <a:xfrm>
            <a:off x="533400" y="5638800"/>
            <a:ext cx="7439152" cy="461665"/>
          </a:xfrm>
          <a:prstGeom prst="rect">
            <a:avLst/>
          </a:prstGeom>
          <a:noFill/>
        </p:spPr>
        <p:txBody>
          <a:bodyPr wrap="none" rtlCol="0">
            <a:spAutoFit/>
          </a:bodyPr>
          <a:lstStyle/>
          <a:p>
            <a:r>
              <a:rPr lang="en-US" sz="2400" dirty="0">
                <a:solidFill>
                  <a:srgbClr val="002060"/>
                </a:solidFill>
                <a:latin typeface="Cambria" panose="02040503050406030204" pitchFamily="18" charset="0"/>
              </a:rPr>
              <a:t>Use </a:t>
            </a:r>
            <a:r>
              <a:rPr lang="en-US" sz="2400" i="1" dirty="0">
                <a:solidFill>
                  <a:srgbClr val="002060"/>
                </a:solidFill>
                <a:latin typeface="Cambria" panose="02040503050406030204" pitchFamily="18" charset="0"/>
              </a:rPr>
              <a:t>break </a:t>
            </a:r>
            <a:r>
              <a:rPr lang="en-US" sz="2400" dirty="0">
                <a:solidFill>
                  <a:srgbClr val="002060"/>
                </a:solidFill>
                <a:latin typeface="Cambria" panose="02040503050406030204" pitchFamily="18" charset="0"/>
              </a:rPr>
              <a:t>statement to stop the loop whenever needed.</a:t>
            </a:r>
          </a:p>
        </p:txBody>
      </p:sp>
      <p:sp>
        <p:nvSpPr>
          <p:cNvPr id="12"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Loop statements</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348529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800" b="1" dirty="0">
                <a:solidFill>
                  <a:schemeClr val="bg1">
                    <a:lumMod val="50000"/>
                  </a:schemeClr>
                </a:solidFill>
                <a:latin typeface="Cambria" panose="02040503050406030204" pitchFamily="18" charset="0"/>
              </a:rPr>
              <a:t>Void setup(){}</a:t>
            </a:r>
          </a:p>
          <a:p>
            <a:pPr lvl="1"/>
            <a:r>
              <a:rPr lang="en-US" sz="2800" dirty="0">
                <a:solidFill>
                  <a:schemeClr val="bg1">
                    <a:lumMod val="50000"/>
                  </a:schemeClr>
                </a:solidFill>
                <a:latin typeface="Cambria" panose="02040503050406030204" pitchFamily="18" charset="0"/>
              </a:rPr>
              <a:t>Used to indicate the initial values of system on starting.</a:t>
            </a:r>
          </a:p>
          <a:p>
            <a:endParaRPr lang="en-US" sz="2800" dirty="0">
              <a:solidFill>
                <a:schemeClr val="bg1">
                  <a:lumMod val="50000"/>
                </a:schemeClr>
              </a:solidFill>
              <a:latin typeface="Cambria" panose="02040503050406030204" pitchFamily="18" charset="0"/>
            </a:endParaRPr>
          </a:p>
          <a:p>
            <a:r>
              <a:rPr lang="en-US" sz="2800" b="1" dirty="0">
                <a:solidFill>
                  <a:schemeClr val="bg1">
                    <a:lumMod val="50000"/>
                  </a:schemeClr>
                </a:solidFill>
                <a:latin typeface="Cambria" panose="02040503050406030204" pitchFamily="18" charset="0"/>
              </a:rPr>
              <a:t>Void loop(){}</a:t>
            </a:r>
          </a:p>
          <a:p>
            <a:pPr lvl="1"/>
            <a:r>
              <a:rPr lang="en-US" sz="2800" dirty="0">
                <a:solidFill>
                  <a:schemeClr val="bg1">
                    <a:lumMod val="50000"/>
                  </a:schemeClr>
                </a:solidFill>
                <a:latin typeface="Cambria" panose="02040503050406030204" pitchFamily="18" charset="0"/>
              </a:rPr>
              <a:t>Contains the statements that will run whenever the system is powered after setup.</a:t>
            </a:r>
          </a:p>
          <a:p>
            <a:endParaRPr lang="en-US" sz="2400" dirty="0">
              <a:solidFill>
                <a:schemeClr val="bg1">
                  <a:lumMod val="50000"/>
                </a:schemeClr>
              </a:solidFill>
            </a:endParaRPr>
          </a:p>
        </p:txBody>
      </p:sp>
      <p:sp>
        <p:nvSpPr>
          <p:cNvPr id="11"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Code structure</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1776374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800" b="1" dirty="0">
                <a:solidFill>
                  <a:srgbClr val="FF0000"/>
                </a:solidFill>
                <a:effectLst>
                  <a:outerShdw blurRad="38100" dist="38100" dir="2700000" algn="tl">
                    <a:srgbClr val="000000">
                      <a:alpha val="43137"/>
                    </a:srgbClr>
                  </a:outerShdw>
                </a:effectLst>
                <a:latin typeface="Cambria" panose="02040503050406030204" pitchFamily="18" charset="0"/>
              </a:rPr>
              <a:t>Led blinking example:</a:t>
            </a:r>
          </a:p>
          <a:p>
            <a:r>
              <a:rPr lang="en-US" sz="2800" dirty="0">
                <a:solidFill>
                  <a:schemeClr val="bg1">
                    <a:lumMod val="50000"/>
                  </a:schemeClr>
                </a:solidFill>
                <a:latin typeface="Cambria" panose="02040503050406030204" pitchFamily="18" charset="0"/>
              </a:rPr>
              <a:t>Used functions: </a:t>
            </a:r>
          </a:p>
          <a:p>
            <a:pPr lvl="2"/>
            <a:r>
              <a:rPr lang="en-US" sz="2800" dirty="0" err="1">
                <a:solidFill>
                  <a:schemeClr val="bg1">
                    <a:lumMod val="50000"/>
                  </a:schemeClr>
                </a:solidFill>
                <a:latin typeface="Cambria" panose="02040503050406030204" pitchFamily="18" charset="0"/>
              </a:rPr>
              <a:t>pinMode</a:t>
            </a:r>
            <a:r>
              <a:rPr lang="en-US" sz="2800" dirty="0">
                <a:solidFill>
                  <a:schemeClr val="bg1">
                    <a:lumMod val="50000"/>
                  </a:schemeClr>
                </a:solidFill>
                <a:latin typeface="Cambria" panose="02040503050406030204" pitchFamily="18" charset="0"/>
              </a:rPr>
              <a:t>();</a:t>
            </a:r>
          </a:p>
          <a:p>
            <a:pPr lvl="2"/>
            <a:r>
              <a:rPr lang="en-US" sz="2800" dirty="0" err="1">
                <a:solidFill>
                  <a:schemeClr val="bg1">
                    <a:lumMod val="50000"/>
                  </a:schemeClr>
                </a:solidFill>
                <a:latin typeface="Cambria" panose="02040503050406030204" pitchFamily="18" charset="0"/>
              </a:rPr>
              <a:t>digitalRead</a:t>
            </a:r>
            <a:r>
              <a:rPr lang="en-US" sz="2800" dirty="0">
                <a:solidFill>
                  <a:schemeClr val="bg1">
                    <a:lumMod val="50000"/>
                  </a:schemeClr>
                </a:solidFill>
                <a:latin typeface="Cambria" panose="02040503050406030204" pitchFamily="18" charset="0"/>
              </a:rPr>
              <a:t>();</a:t>
            </a:r>
          </a:p>
          <a:p>
            <a:pPr lvl="2"/>
            <a:r>
              <a:rPr lang="en-US" sz="2800" dirty="0" err="1">
                <a:solidFill>
                  <a:schemeClr val="bg1">
                    <a:lumMod val="50000"/>
                  </a:schemeClr>
                </a:solidFill>
                <a:latin typeface="Cambria" panose="02040503050406030204" pitchFamily="18" charset="0"/>
              </a:rPr>
              <a:t>digitalWrite</a:t>
            </a:r>
            <a:r>
              <a:rPr lang="en-US" sz="2800" dirty="0">
                <a:solidFill>
                  <a:schemeClr val="bg1">
                    <a:lumMod val="50000"/>
                  </a:schemeClr>
                </a:solidFill>
                <a:latin typeface="Cambria" panose="02040503050406030204" pitchFamily="18" charset="0"/>
              </a:rPr>
              <a:t>();</a:t>
            </a:r>
          </a:p>
          <a:p>
            <a:pPr lvl="2"/>
            <a:r>
              <a:rPr lang="en-US" sz="2800" dirty="0">
                <a:solidFill>
                  <a:schemeClr val="bg1">
                    <a:lumMod val="50000"/>
                  </a:schemeClr>
                </a:solidFill>
                <a:latin typeface="Cambria" panose="02040503050406030204" pitchFamily="18" charset="0"/>
              </a:rPr>
              <a:t> delay</a:t>
            </a:r>
            <a:r>
              <a:rPr lang="en-US" sz="2800" i="1" dirty="0">
                <a:solidFill>
                  <a:schemeClr val="bg1">
                    <a:lumMod val="50000"/>
                  </a:schemeClr>
                </a:solidFill>
                <a:latin typeface="Cambria" panose="02040503050406030204" pitchFamily="18" charset="0"/>
              </a:rPr>
              <a:t>(</a:t>
            </a:r>
            <a:r>
              <a:rPr lang="en-US" sz="2800" i="1" dirty="0" err="1">
                <a:solidFill>
                  <a:schemeClr val="bg1">
                    <a:lumMod val="50000"/>
                  </a:schemeClr>
                </a:solidFill>
                <a:latin typeface="Cambria" panose="02040503050406030204" pitchFamily="18" charset="0"/>
              </a:rPr>
              <a:t>time_ms</a:t>
            </a:r>
            <a:r>
              <a:rPr lang="en-US" sz="2800" i="1" dirty="0">
                <a:solidFill>
                  <a:schemeClr val="bg1">
                    <a:lumMod val="50000"/>
                  </a:schemeClr>
                </a:solidFill>
                <a:latin typeface="Cambria" panose="02040503050406030204" pitchFamily="18" charset="0"/>
              </a:rPr>
              <a:t>);</a:t>
            </a:r>
          </a:p>
          <a:p>
            <a:pPr lvl="2"/>
            <a:r>
              <a:rPr lang="en-US" sz="2800" dirty="0">
                <a:solidFill>
                  <a:schemeClr val="bg1">
                    <a:lumMod val="50000"/>
                  </a:schemeClr>
                </a:solidFill>
                <a:latin typeface="Cambria" panose="02040503050406030204" pitchFamily="18" charset="0"/>
              </a:rPr>
              <a:t>other functions: </a:t>
            </a:r>
          </a:p>
          <a:p>
            <a:pPr lvl="2"/>
            <a:r>
              <a:rPr lang="en-US" sz="2800" dirty="0" err="1">
                <a:solidFill>
                  <a:schemeClr val="bg1">
                    <a:lumMod val="50000"/>
                  </a:schemeClr>
                </a:solidFill>
                <a:latin typeface="Cambria" panose="02040503050406030204" pitchFamily="18" charset="0"/>
              </a:rPr>
              <a:t>analogRead</a:t>
            </a:r>
            <a:r>
              <a:rPr lang="en-US" sz="2800" dirty="0">
                <a:solidFill>
                  <a:schemeClr val="bg1">
                    <a:lumMod val="50000"/>
                  </a:schemeClr>
                </a:solidFill>
                <a:latin typeface="Cambria" panose="02040503050406030204" pitchFamily="18" charset="0"/>
              </a:rPr>
              <a:t>();</a:t>
            </a:r>
          </a:p>
          <a:p>
            <a:pPr lvl="2"/>
            <a:r>
              <a:rPr lang="en-US" sz="2800" dirty="0" err="1">
                <a:solidFill>
                  <a:schemeClr val="bg1">
                    <a:lumMod val="50000"/>
                  </a:schemeClr>
                </a:solidFill>
                <a:latin typeface="Cambria" panose="02040503050406030204" pitchFamily="18" charset="0"/>
              </a:rPr>
              <a:t>analogWrite</a:t>
            </a:r>
            <a:r>
              <a:rPr lang="en-US" sz="2800" dirty="0">
                <a:solidFill>
                  <a:schemeClr val="bg1">
                    <a:lumMod val="50000"/>
                  </a:schemeClr>
                </a:solidFill>
                <a:latin typeface="Cambria" panose="02040503050406030204" pitchFamily="18" charset="0"/>
              </a:rPr>
              <a:t>();//</a:t>
            </a:r>
            <a:r>
              <a:rPr lang="en-US" sz="2800" i="1" dirty="0">
                <a:solidFill>
                  <a:schemeClr val="bg1">
                    <a:lumMod val="50000"/>
                  </a:schemeClr>
                </a:solidFill>
                <a:latin typeface="Cambria" panose="02040503050406030204" pitchFamily="18" charset="0"/>
              </a:rPr>
              <a:t>PWM.</a:t>
            </a:r>
            <a:endParaRPr lang="en-US" sz="2800" dirty="0">
              <a:solidFill>
                <a:schemeClr val="bg1">
                  <a:lumMod val="50000"/>
                </a:schemeClr>
              </a:solidFill>
              <a:latin typeface="Cambria" panose="02040503050406030204" pitchFamily="18" charset="0"/>
            </a:endParaRPr>
          </a:p>
          <a:p>
            <a:endParaRPr lang="en-US" sz="2800" dirty="0">
              <a:solidFill>
                <a:schemeClr val="bg1">
                  <a:lumMod val="50000"/>
                </a:schemeClr>
              </a:solidFill>
              <a:latin typeface="Cambria" panose="02040503050406030204" pitchFamily="18" charset="0"/>
            </a:endParaRPr>
          </a:p>
        </p:txBody>
      </p:sp>
      <p:sp>
        <p:nvSpPr>
          <p:cNvPr id="11"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Input and Output</a:t>
            </a:r>
            <a:endParaRPr lang="en-US" dirty="0">
              <a:solidFill>
                <a:schemeClr val="bg2"/>
              </a:solidFill>
              <a:latin typeface="+mn-lt"/>
            </a:endParaRPr>
          </a:p>
        </p:txBody>
      </p:sp>
    </p:spTree>
    <p:custDataLst>
      <p:tags r:id="rId1"/>
    </p:custDataLst>
    <p:extLst>
      <p:ext uri="{BB962C8B-B14F-4D97-AF65-F5344CB8AC3E}">
        <p14:creationId xmlns:p14="http://schemas.microsoft.com/office/powerpoint/2010/main" val="179666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971800" y="2492630"/>
            <a:ext cx="3429000" cy="838200"/>
          </a:xfrm>
        </p:spPr>
        <p:txBody>
          <a:bodyPr wrap="square" tIns="0" bIns="0" anchor="t" anchorCtr="0">
            <a:noAutofit/>
          </a:bodyPr>
          <a:lstStyle/>
          <a:p>
            <a:r>
              <a:rPr lang="en-US" sz="4800" b="1" dirty="0">
                <a:solidFill>
                  <a:prstClr val="black">
                    <a:lumMod val="85000"/>
                    <a:lumOff val="15000"/>
                  </a:prstClr>
                </a:solidFill>
                <a:latin typeface="+mn-lt"/>
              </a:rPr>
              <a:t>Workshop</a:t>
            </a:r>
            <a:endParaRPr lang="en-US" sz="4800" dirty="0">
              <a:latin typeface="+mn-lt"/>
            </a:endParaRPr>
          </a:p>
        </p:txBody>
      </p:sp>
      <p:grpSp>
        <p:nvGrpSpPr>
          <p:cNvPr id="6" name="Group 5"/>
          <p:cNvGrpSpPr/>
          <p:nvPr/>
        </p:nvGrpSpPr>
        <p:grpSpPr>
          <a:xfrm>
            <a:off x="3962781" y="3657600"/>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             </a:t>
              </a: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       </a:t>
              </a:r>
            </a:p>
          </p:txBody>
        </p:sp>
      </p:grpSp>
      <p:pic>
        <p:nvPicPr>
          <p:cNvPr id="10" name="Picture 9"/>
          <p:cNvPicPr>
            <a:picLocks noChangeAspect="1"/>
          </p:cNvPicPr>
          <p:nvPr/>
        </p:nvPicPr>
        <p:blipFill>
          <a:blip r:embed="rId5" cstate="print"/>
          <a:stretch>
            <a:fillRect/>
          </a:stretch>
        </p:blipFill>
        <p:spPr>
          <a:xfrm>
            <a:off x="4114800" y="3810000"/>
            <a:ext cx="1133856" cy="1133856"/>
          </a:xfrm>
          <a:prstGeom prst="rect">
            <a:avLst/>
          </a:prstGeom>
        </p:spPr>
      </p:pic>
    </p:spTree>
    <p:custDataLst>
      <p:tags r:id="rId1"/>
    </p:custDataLst>
    <p:extLst>
      <p:ext uri="{BB962C8B-B14F-4D97-AF65-F5344CB8AC3E}">
        <p14:creationId xmlns:p14="http://schemas.microsoft.com/office/powerpoint/2010/main" val="1129005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8" presetClass="emph" presetSubtype="0" accel="50000" decel="50000" fill="hold" nodeType="withEffect">
                                  <p:stCondLst>
                                    <p:cond delay="500"/>
                                  </p:stCondLst>
                                  <p:childTnLst>
                                    <p:animRot by="21600000">
                                      <p:cBhvr>
                                        <p:cTn id="9" dur="500" fill="hold"/>
                                        <p:tgtEl>
                                          <p:spTgt spid="10"/>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Ref idx="1003">
        <a:schemeClr val="bg2"/>
      </p:bgRef>
    </p:bg>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a:scene3d>
              <a:camera prst="orthographicFront"/>
              <a:lightRig rig="soft" dir="t">
                <a:rot lat="0" lon="0" rev="17220000"/>
              </a:lightRig>
            </a:scene3d>
            <a:sp3d prstMaterial="softEdge"/>
          </a:bodyPr>
          <a:lstStyle/>
          <a:p>
            <a:pPr>
              <a:lnSpc>
                <a:spcPct val="87000"/>
              </a:lnSpc>
              <a:spcBef>
                <a:spcPct val="0"/>
              </a:spcBef>
              <a:defRPr/>
            </a:pPr>
            <a:r>
              <a:rPr lang="en-US" sz="5600" b="1" dirty="0">
                <a:solidFill>
                  <a:srgbClr val="92D050"/>
                </a:solidFill>
                <a:latin typeface="Arial" pitchFamily="34" charset="0"/>
                <a:cs typeface="Arial" pitchFamily="34" charset="0"/>
              </a:rPr>
              <a:t>IEEE </a:t>
            </a:r>
            <a:r>
              <a:rPr lang="en-US" sz="5600" b="1" dirty="0" err="1">
                <a:solidFill>
                  <a:srgbClr val="92D050"/>
                </a:solidFill>
                <a:latin typeface="Arial" pitchFamily="34" charset="0"/>
                <a:cs typeface="Arial" pitchFamily="34" charset="0"/>
              </a:rPr>
              <a:t>MiniaSB</a:t>
            </a:r>
            <a:r>
              <a:rPr lang="en-US" sz="5600" b="1">
                <a:solidFill>
                  <a:srgbClr val="92D050"/>
                </a:solidFill>
                <a:latin typeface="Arial" pitchFamily="34" charset="0"/>
                <a:cs typeface="Arial" pitchFamily="34" charset="0"/>
              </a:rPr>
              <a:t>.</a:t>
            </a:r>
            <a:endParaRPr lang="en-US" sz="5600" b="1" dirty="0">
              <a:solidFill>
                <a:srgbClr val="92D050"/>
              </a:solidFill>
              <a:latin typeface="Arial" pitchFamily="34" charset="0"/>
              <a:cs typeface="Arial" pitchFamily="34" charset="0"/>
            </a:endParaRPr>
          </a:p>
        </p:txBody>
      </p:sp>
      <p:pic>
        <p:nvPicPr>
          <p:cNvPr id="9" name="Picture 8"/>
          <p:cNvPicPr>
            <a:picLocks noChangeAspect="1"/>
          </p:cNvPicPr>
          <p:nvPr/>
        </p:nvPicPr>
        <p:blipFill>
          <a:blip r:embed="rId4" cstate="print"/>
          <a:stretch>
            <a:fillRect/>
          </a:stretch>
        </p:blipFill>
        <p:spPr>
          <a:xfrm>
            <a:off x="0" y="2818499"/>
            <a:ext cx="7668994" cy="2296266"/>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14" name="Title 3"/>
          <p:cNvSpPr txBox="1">
            <a:spLocks/>
          </p:cNvSpPr>
          <p:nvPr/>
        </p:nvSpPr>
        <p:spPr>
          <a:xfrm>
            <a:off x="228600" y="3303851"/>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400" dirty="0"/>
              <a:t>       </a:t>
            </a:r>
            <a:r>
              <a:rPr lang="en-US" sz="5400" b="1" dirty="0">
                <a:latin typeface="Arial" pitchFamily="34" charset="0"/>
                <a:cs typeface="Arial" pitchFamily="34" charset="0"/>
              </a:rPr>
              <a:t>LET’s BEGIN  </a:t>
            </a:r>
            <a:r>
              <a:rPr lang="en-US" sz="5400" b="1" dirty="0">
                <a:latin typeface="Arial" pitchFamily="34" charset="0"/>
                <a:cs typeface="Arial" pitchFamily="34" charset="0"/>
                <a:sym typeface="Wingdings" pitchFamily="2" charset="2"/>
              </a:rPr>
              <a:t></a:t>
            </a:r>
            <a:endParaRPr lang="en-US" sz="5400" b="1" dirty="0">
              <a:latin typeface="Arial" pitchFamily="34" charset="0"/>
              <a:cs typeface="Arial" pitchFamily="34" charset="0"/>
            </a:endParaRPr>
          </a:p>
        </p:txBody>
      </p:sp>
    </p:spTree>
    <p:custDataLst>
      <p:tags r:id="rId1"/>
    </p:custData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8" fill="hold" nodeType="withEffect">
                                  <p:stCondLst>
                                    <p:cond delay="0"/>
                                  </p:stCondLst>
                                  <p:childTnLst>
                                    <p:anim calcmode="lin" valueType="num">
                                      <p:cBhvr additive="base">
                                        <p:cTn id="9" dur="750"/>
                                        <p:tgtEl>
                                          <p:spTgt spid="9"/>
                                        </p:tgtEl>
                                        <p:attrNameLst>
                                          <p:attrName>ppt_x</p:attrName>
                                        </p:attrNameLst>
                                      </p:cBhvr>
                                      <p:tavLst>
                                        <p:tav tm="0">
                                          <p:val>
                                            <p:strVal val="ppt_x"/>
                                          </p:val>
                                        </p:tav>
                                        <p:tav tm="100000">
                                          <p:val>
                                            <p:strVal val="0-ppt_w/2"/>
                                          </p:val>
                                        </p:tav>
                                      </p:tavLst>
                                    </p:anim>
                                    <p:anim calcmode="lin" valueType="num">
                                      <p:cBhvr additive="base">
                                        <p:cTn id="10" dur="750"/>
                                        <p:tgtEl>
                                          <p:spTgt spid="9"/>
                                        </p:tgtEl>
                                        <p:attrNameLst>
                                          <p:attrName>ppt_y</p:attrName>
                                        </p:attrNameLst>
                                      </p:cBhvr>
                                      <p:tavLst>
                                        <p:tav tm="0">
                                          <p:val>
                                            <p:strVal val="ppt_y"/>
                                          </p:val>
                                        </p:tav>
                                        <p:tav tm="100000">
                                          <p:val>
                                            <p:strVal val="ppt_y"/>
                                          </p:val>
                                        </p:tav>
                                      </p:tavLst>
                                    </p:anim>
                                    <p:set>
                                      <p:cBhvr>
                                        <p:cTn id="11" dur="1" fill="hold">
                                          <p:stCondLst>
                                            <p:cond delay="749"/>
                                          </p:stCondLst>
                                        </p:cTn>
                                        <p:tgtEl>
                                          <p:spTgt spid="9"/>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250"/>
                                        <p:tgtEl>
                                          <p:spTgt spid="14"/>
                                        </p:tgtEl>
                                      </p:cBhvr>
                                    </p:animEffect>
                                    <p:set>
                                      <p:cBhvr>
                                        <p:cTn id="14"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a:solidFill>
                  <a:schemeClr val="tx1"/>
                </a:solidFill>
                <a:ea typeface="+mn-ea"/>
                <a:cs typeface="+mn-cs"/>
              </a:rPr>
              <a:t>Introduction</a:t>
            </a:r>
            <a:endParaRPr lang="en-US" sz="2800" dirty="0">
              <a:solidFill>
                <a:schemeClr val="tx1"/>
              </a:solidFill>
            </a:endParaRPr>
          </a:p>
        </p:txBody>
      </p:sp>
      <p:sp>
        <p:nvSpPr>
          <p:cNvPr id="5" name="Text Placeholder 4"/>
          <p:cNvSpPr>
            <a:spLocks noGrp="1"/>
          </p:cNvSpPr>
          <p:nvPr>
            <p:ph type="body" idx="1"/>
          </p:nvPr>
        </p:nvSpPr>
        <p:spPr/>
        <p:txBody>
          <a:bodyPr/>
          <a:lstStyle/>
          <a:p>
            <a:pPr lvl="0">
              <a:spcBef>
                <a:spcPts val="0"/>
              </a:spcBef>
            </a:pPr>
            <a:r>
              <a:rPr lang="en-US" sz="1700" b="1" dirty="0">
                <a:solidFill>
                  <a:schemeClr val="tx1"/>
                </a:solidFill>
              </a:rPr>
              <a:t>Design, organize, and collaborate</a:t>
            </a: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a:solidFill>
                  <a:schemeClr val="tx1">
                    <a:alpha val="40000"/>
                  </a:schemeClr>
                </a:solidFill>
                <a:cs typeface="Arial" pitchFamily="34" charset="0"/>
              </a:rPr>
              <a:t>1</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413123" y="3886200"/>
            <a:ext cx="3946416" cy="2337370"/>
          </a:xfrm>
          <a:prstGeom prst="rect">
            <a:avLst/>
          </a:prstGeom>
          <a:noFill/>
        </p:spPr>
        <p:txBody>
          <a:bodyPr wrap="square" rtlCol="0">
            <a:normAutofit/>
          </a:bodyPr>
          <a:lstStyle/>
          <a:p>
            <a:pPr>
              <a:lnSpc>
                <a:spcPct val="114000"/>
              </a:lnSpc>
            </a:pPr>
            <a:r>
              <a:rPr lang="en-US" sz="2400" dirty="0">
                <a:solidFill>
                  <a:srgbClr val="C00000"/>
                </a:solidFill>
                <a:latin typeface="Cambria" panose="02040503050406030204" pitchFamily="18" charset="0"/>
              </a:rPr>
              <a:t>Famous microcontroller manufacturers </a:t>
            </a:r>
            <a:r>
              <a:rPr lang="en-US" sz="2400" dirty="0">
                <a:solidFill>
                  <a:prstClr val="black">
                    <a:lumMod val="85000"/>
                    <a:lumOff val="15000"/>
                  </a:prstClr>
                </a:solidFill>
                <a:latin typeface="Cambria" panose="02040503050406030204" pitchFamily="18" charset="0"/>
              </a:rPr>
              <a:t>are </a:t>
            </a:r>
            <a:r>
              <a:rPr lang="en-US" sz="2400" dirty="0" err="1">
                <a:solidFill>
                  <a:prstClr val="black">
                    <a:lumMod val="85000"/>
                    <a:lumOff val="15000"/>
                  </a:prstClr>
                </a:solidFill>
                <a:latin typeface="Cambria" panose="02040503050406030204" pitchFamily="18" charset="0"/>
              </a:rPr>
              <a:t>MicroChip</a:t>
            </a:r>
            <a:r>
              <a:rPr lang="en-US" sz="2400" dirty="0">
                <a:solidFill>
                  <a:prstClr val="black">
                    <a:lumMod val="85000"/>
                    <a:lumOff val="15000"/>
                  </a:prstClr>
                </a:solidFill>
                <a:latin typeface="Cambria" panose="02040503050406030204" pitchFamily="18" charset="0"/>
              </a:rPr>
              <a:t>, Atmel, Intel, Analog devices, and more.</a:t>
            </a:r>
          </a:p>
        </p:txBody>
      </p:sp>
      <p:sp>
        <p:nvSpPr>
          <p:cNvPr id="11" name="TextBox 10"/>
          <p:cNvSpPr txBox="1"/>
          <p:nvPr/>
        </p:nvSpPr>
        <p:spPr>
          <a:xfrm>
            <a:off x="4413123" y="1000518"/>
            <a:ext cx="3962400" cy="2474524"/>
          </a:xfrm>
          <a:prstGeom prst="rect">
            <a:avLst/>
          </a:prstGeom>
          <a:noFill/>
        </p:spPr>
        <p:txBody>
          <a:bodyPr wrap="square" rtlCol="0">
            <a:noAutofit/>
          </a:bodyPr>
          <a:lstStyle/>
          <a:p>
            <a:pPr>
              <a:lnSpc>
                <a:spcPct val="114000"/>
              </a:lnSpc>
            </a:pPr>
            <a:r>
              <a:rPr lang="en-US" sz="2400" dirty="0">
                <a:solidFill>
                  <a:prstClr val="black">
                    <a:lumMod val="85000"/>
                    <a:lumOff val="15000"/>
                  </a:prstClr>
                </a:solidFill>
                <a:latin typeface="Cambria" panose="02040503050406030204" pitchFamily="18" charset="0"/>
              </a:rPr>
              <a:t>It is a micro-computer. As any computer it has internal CPU, RAM, IOs interface. </a:t>
            </a:r>
          </a:p>
          <a:p>
            <a:pPr>
              <a:lnSpc>
                <a:spcPct val="114000"/>
              </a:lnSpc>
            </a:pPr>
            <a:r>
              <a:rPr lang="en-US" sz="2400" dirty="0">
                <a:solidFill>
                  <a:prstClr val="black">
                    <a:lumMod val="85000"/>
                    <a:lumOff val="15000"/>
                  </a:prstClr>
                </a:solidFill>
                <a:latin typeface="Cambria" panose="02040503050406030204" pitchFamily="18" charset="0"/>
              </a:rPr>
              <a:t>It is used for control purposes, and for data analysis.</a:t>
            </a:r>
            <a:endParaRPr lang="en-US" sz="2000" dirty="0">
              <a:solidFill>
                <a:prstClr val="black"/>
              </a:solidFill>
              <a:latin typeface="Cambria" panose="02040503050406030204" pitchFamily="18" charset="0"/>
            </a:endParaRPr>
          </a:p>
        </p:txBody>
      </p:sp>
      <p:sp>
        <p:nvSpPr>
          <p:cNvPr id="9" name="Title 8"/>
          <p:cNvSpPr>
            <a:spLocks noGrp="1"/>
          </p:cNvSpPr>
          <p:nvPr>
            <p:ph type="title"/>
          </p:nvPr>
        </p:nvSpPr>
        <p:spPr>
          <a:xfrm>
            <a:off x="451286" y="228600"/>
            <a:ext cx="7055380" cy="1400530"/>
          </a:xfrm>
        </p:spPr>
        <p:txBody>
          <a:bodyPr/>
          <a:lstStyle/>
          <a:p>
            <a:pPr lvl="0">
              <a:spcBef>
                <a:spcPts val="0"/>
              </a:spcBef>
            </a:pPr>
            <a:r>
              <a:rPr lang="en-US" sz="2800" b="1" dirty="0">
                <a:solidFill>
                  <a:prstClr val="black">
                    <a:lumMod val="85000"/>
                    <a:lumOff val="15000"/>
                  </a:prstClr>
                </a:solidFill>
                <a:latin typeface="+mn-lt"/>
                <a:ea typeface="+mn-ea"/>
                <a:cs typeface="+mn-cs"/>
              </a:rPr>
              <a:t>Micro-Controller</a:t>
            </a:r>
            <a:endParaRPr lang="en-US" dirty="0">
              <a:latin typeface="+mn-lt"/>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3375" y="3886200"/>
            <a:ext cx="2477309" cy="2062890"/>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1181598" y="1134536"/>
            <a:ext cx="2340864" cy="2340864"/>
          </a:xfrm>
          <a:prstGeom prst="rect">
            <a:avLst/>
          </a:prstGeom>
          <a:effectLst>
            <a:outerShdw blurRad="38100" sx="101000" sy="101000" algn="ctr" rotWithShape="0">
              <a:prstClr val="black">
                <a:alpha val="20000"/>
              </a:prstClr>
            </a:outerShdw>
          </a:effectLst>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533400" y="1219200"/>
            <a:ext cx="8077200" cy="4876800"/>
          </a:xfrm>
          <a:prstGeom prst="rect">
            <a:avLst/>
          </a:prstGeom>
          <a:noFill/>
        </p:spPr>
        <p:txBody>
          <a:bodyPr wrap="square" rtlCol="0">
            <a:noAutofit/>
          </a:bodyPr>
          <a:lstStyle/>
          <a:p>
            <a:r>
              <a:rPr lang="en-US" sz="2600" dirty="0">
                <a:solidFill>
                  <a:prstClr val="black">
                    <a:lumMod val="85000"/>
                    <a:lumOff val="15000"/>
                  </a:prstClr>
                </a:solidFill>
                <a:latin typeface="Cambria" panose="02040503050406030204" pitchFamily="18" charset="0"/>
              </a:rPr>
              <a:t>A microcontroller board, contains on-board power supply, USB port to communicate with PC, and an Atmel microcontroller chip.</a:t>
            </a:r>
          </a:p>
          <a:p>
            <a:endParaRPr lang="ar-EG" sz="2600" dirty="0">
              <a:solidFill>
                <a:prstClr val="black">
                  <a:lumMod val="85000"/>
                  <a:lumOff val="15000"/>
                </a:prstClr>
              </a:solidFill>
              <a:latin typeface="Cambria" panose="02040503050406030204" pitchFamily="18" charset="0"/>
            </a:endParaRPr>
          </a:p>
          <a:p>
            <a:r>
              <a:rPr lang="en-US" sz="2600" dirty="0">
                <a:solidFill>
                  <a:prstClr val="black">
                    <a:lumMod val="85000"/>
                    <a:lumOff val="15000"/>
                  </a:prstClr>
                </a:solidFill>
                <a:latin typeface="Cambria" panose="02040503050406030204" pitchFamily="18" charset="0"/>
              </a:rPr>
              <a:t>It simplify the process of creating any control system by providing the standard board that can be programmed and connected to the system without the need to any sophisticated PCB design and implementation.</a:t>
            </a:r>
          </a:p>
          <a:p>
            <a:endParaRPr lang="en-US" sz="2600" dirty="0">
              <a:solidFill>
                <a:prstClr val="black">
                  <a:lumMod val="85000"/>
                  <a:lumOff val="15000"/>
                </a:prstClr>
              </a:solidFill>
              <a:latin typeface="Cambria" panose="02040503050406030204" pitchFamily="18" charset="0"/>
            </a:endParaRPr>
          </a:p>
          <a:p>
            <a:r>
              <a:rPr lang="en-US" sz="2600" dirty="0">
                <a:solidFill>
                  <a:prstClr val="black">
                    <a:lumMod val="85000"/>
                    <a:lumOff val="15000"/>
                  </a:prstClr>
                </a:solidFill>
                <a:latin typeface="Cambria" panose="02040503050406030204" pitchFamily="18" charset="0"/>
              </a:rPr>
              <a:t>It is an open source hardware, any one can get the details of its design and modify it or make his own one himself.</a:t>
            </a:r>
            <a:endParaRPr lang="en-US" sz="2600" dirty="0">
              <a:solidFill>
                <a:srgbClr val="2C99FC"/>
              </a:solidFill>
              <a:latin typeface="Cambria" panose="02040503050406030204" pitchFamily="18" charset="0"/>
            </a:endParaRPr>
          </a:p>
        </p:txBody>
      </p:sp>
      <p:sp>
        <p:nvSpPr>
          <p:cNvPr id="9" name="Title 8"/>
          <p:cNvSpPr>
            <a:spLocks noGrp="1"/>
          </p:cNvSpPr>
          <p:nvPr>
            <p:ph type="title"/>
          </p:nvPr>
        </p:nvSpPr>
        <p:spPr>
          <a:xfrm>
            <a:off x="451286" y="228600"/>
            <a:ext cx="7055380" cy="1400530"/>
          </a:xfrm>
        </p:spPr>
        <p:txBody>
          <a:bodyPr/>
          <a:lstStyle/>
          <a:p>
            <a:pPr lvl="0">
              <a:spcBef>
                <a:spcPts val="0"/>
              </a:spcBef>
            </a:pPr>
            <a:r>
              <a:rPr lang="en-US" sz="2800" b="1" dirty="0">
                <a:solidFill>
                  <a:prstClr val="black">
                    <a:lumMod val="85000"/>
                    <a:lumOff val="15000"/>
                  </a:prstClr>
                </a:solidFill>
                <a:latin typeface="+mn-lt"/>
                <a:ea typeface="+mn-ea"/>
                <a:cs typeface="+mn-cs"/>
              </a:rPr>
              <a:t>What is Arduino?</a:t>
            </a:r>
            <a:endParaRPr lang="en-US" dirty="0">
              <a:latin typeface="+mn-lt"/>
            </a:endParaRPr>
          </a:p>
        </p:txBody>
      </p:sp>
    </p:spTree>
    <p:extLst>
      <p:ext uri="{BB962C8B-B14F-4D97-AF65-F5344CB8AC3E}">
        <p14:creationId xmlns:p14="http://schemas.microsoft.com/office/powerpoint/2010/main" val="304175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098" name="Picture 2" descr="http://arduino.cc/en/uploads/Main/ArduinoUnoFront240.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800" y="1218186"/>
            <a:ext cx="2057400" cy="15395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97745" y="2880768"/>
            <a:ext cx="707245" cy="369332"/>
          </a:xfrm>
          <a:prstGeom prst="rect">
            <a:avLst/>
          </a:prstGeom>
          <a:noFill/>
        </p:spPr>
        <p:txBody>
          <a:bodyPr wrap="none" rtlCol="0">
            <a:spAutoFit/>
          </a:bodyPr>
          <a:lstStyle/>
          <a:p>
            <a:r>
              <a:rPr lang="en-US" dirty="0">
                <a:solidFill>
                  <a:schemeClr val="bg2"/>
                </a:solidFill>
              </a:rPr>
              <a:t>UNO</a:t>
            </a:r>
          </a:p>
        </p:txBody>
      </p:sp>
      <p:pic>
        <p:nvPicPr>
          <p:cNvPr id="4100" name="Picture 4" descr="http://arduino.cc/en/uploads/Main/ArduinoMega2560Front2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192599"/>
            <a:ext cx="2857500" cy="1590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96666" y="2880768"/>
            <a:ext cx="859531" cy="369332"/>
          </a:xfrm>
          <a:prstGeom prst="rect">
            <a:avLst/>
          </a:prstGeom>
          <a:noFill/>
        </p:spPr>
        <p:txBody>
          <a:bodyPr wrap="none" rtlCol="0">
            <a:spAutoFit/>
          </a:bodyPr>
          <a:lstStyle/>
          <a:p>
            <a:r>
              <a:rPr lang="en-US" dirty="0">
                <a:solidFill>
                  <a:schemeClr val="bg2"/>
                </a:solidFill>
              </a:rPr>
              <a:t>Mega</a:t>
            </a:r>
          </a:p>
        </p:txBody>
      </p:sp>
      <p:pic>
        <p:nvPicPr>
          <p:cNvPr id="4102" name="Picture 6" descr="http://arduino.cc/en/uploads/Main/LilyPad_3.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05600" y="1066800"/>
            <a:ext cx="1842271" cy="18422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07453" y="2880768"/>
            <a:ext cx="960519" cy="369332"/>
          </a:xfrm>
          <a:prstGeom prst="rect">
            <a:avLst/>
          </a:prstGeom>
          <a:noFill/>
        </p:spPr>
        <p:txBody>
          <a:bodyPr wrap="none" rtlCol="0">
            <a:spAutoFit/>
          </a:bodyPr>
          <a:lstStyle/>
          <a:p>
            <a:r>
              <a:rPr lang="en-US" dirty="0" err="1">
                <a:solidFill>
                  <a:schemeClr val="bg2"/>
                </a:solidFill>
              </a:rPr>
              <a:t>LilyPad</a:t>
            </a:r>
            <a:endParaRPr lang="en-US" dirty="0">
              <a:solidFill>
                <a:schemeClr val="bg2"/>
              </a:solidFill>
            </a:endParaRPr>
          </a:p>
        </p:txBody>
      </p:sp>
      <p:pic>
        <p:nvPicPr>
          <p:cNvPr id="4104" name="Picture 8" descr="http://arduino.cc/en/uploads/Main/ArduinoBT-240.jpg"/>
          <p:cNvPicPr>
            <a:picLocks noChangeAspect="1" noChangeArrowheads="1"/>
          </p:cNvPicPr>
          <p:nvPr/>
        </p:nvPicPr>
        <p:blipFill>
          <a:blip r:embed="rId7">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571498" y="3723261"/>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653" y="5510342"/>
            <a:ext cx="1358064" cy="369332"/>
          </a:xfrm>
          <a:prstGeom prst="rect">
            <a:avLst/>
          </a:prstGeom>
          <a:noFill/>
        </p:spPr>
        <p:txBody>
          <a:bodyPr wrap="none" rtlCol="0">
            <a:spAutoFit/>
          </a:bodyPr>
          <a:lstStyle/>
          <a:p>
            <a:r>
              <a:rPr lang="en-US" dirty="0">
                <a:solidFill>
                  <a:schemeClr val="bg2"/>
                </a:solidFill>
              </a:rPr>
              <a:t>Arduino BT</a:t>
            </a:r>
          </a:p>
        </p:txBody>
      </p:sp>
      <p:pic>
        <p:nvPicPr>
          <p:cNvPr id="4106" name="Picture 10" descr="http://arduino.cc/en/uploads/Main/ArduinoNano3-24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3805237" y="3437510"/>
            <a:ext cx="1495425" cy="22860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07360" y="5510342"/>
            <a:ext cx="1747594" cy="369332"/>
          </a:xfrm>
          <a:prstGeom prst="rect">
            <a:avLst/>
          </a:prstGeom>
          <a:noFill/>
        </p:spPr>
        <p:txBody>
          <a:bodyPr wrap="none" rtlCol="0">
            <a:spAutoFit/>
          </a:bodyPr>
          <a:lstStyle/>
          <a:p>
            <a:r>
              <a:rPr lang="en-US" dirty="0">
                <a:solidFill>
                  <a:schemeClr val="bg2"/>
                </a:solidFill>
              </a:rPr>
              <a:t>Arduino Nano</a:t>
            </a:r>
          </a:p>
        </p:txBody>
      </p:sp>
      <p:pic>
        <p:nvPicPr>
          <p:cNvPr id="4108" name="Picture 12" descr="http://arduino.cc/en/uploads/Main/ArduinoMini04-240.jpg"/>
          <p:cNvPicPr>
            <a:picLocks noChangeAspect="1" noChangeArrowheads="1"/>
          </p:cNvPicPr>
          <p:nvPr/>
        </p:nvPicPr>
        <p:blipFill>
          <a:blip r:embed="rId9">
            <a:clrChange>
              <a:clrFrom>
                <a:srgbClr val="F0EEED"/>
              </a:clrFrom>
              <a:clrTo>
                <a:srgbClr val="F0EEED">
                  <a:alpha val="0"/>
                </a:srgbClr>
              </a:clrTo>
            </a:clrChange>
            <a:extLst>
              <a:ext uri="{28A0092B-C50C-407E-A947-70E740481C1C}">
                <a14:useLocalDpi xmlns:a14="http://schemas.microsoft.com/office/drawing/2010/main" val="0"/>
              </a:ext>
            </a:extLst>
          </a:blip>
          <a:srcRect/>
          <a:stretch>
            <a:fillRect/>
          </a:stretch>
        </p:blipFill>
        <p:spPr bwMode="auto">
          <a:xfrm>
            <a:off x="6473297" y="3723261"/>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920419" y="5510342"/>
            <a:ext cx="1572866" cy="369332"/>
          </a:xfrm>
          <a:prstGeom prst="rect">
            <a:avLst/>
          </a:prstGeom>
          <a:noFill/>
        </p:spPr>
        <p:txBody>
          <a:bodyPr wrap="none" rtlCol="0">
            <a:spAutoFit/>
          </a:bodyPr>
          <a:lstStyle/>
          <a:p>
            <a:r>
              <a:rPr lang="en-US" dirty="0">
                <a:solidFill>
                  <a:schemeClr val="bg2"/>
                </a:solidFill>
              </a:rPr>
              <a:t>Arduino Mini</a:t>
            </a:r>
          </a:p>
        </p:txBody>
      </p:sp>
      <p:cxnSp>
        <p:nvCxnSpPr>
          <p:cNvPr id="14" name="Straight Connector 13"/>
          <p:cNvCxnSpPr/>
          <p:nvPr/>
        </p:nvCxnSpPr>
        <p:spPr>
          <a:xfrm>
            <a:off x="685800" y="3418461"/>
            <a:ext cx="77724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24200" y="2123061"/>
            <a:ext cx="0" cy="2667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48400" y="2150235"/>
            <a:ext cx="0" cy="2667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Few Arduino Boards</a:t>
            </a:r>
            <a:endParaRPr lang="en-US" dirty="0">
              <a:solidFill>
                <a:schemeClr val="bg2"/>
              </a:solidFill>
              <a:latin typeface="+mn-lt"/>
            </a:endParaRPr>
          </a:p>
        </p:txBody>
      </p:sp>
    </p:spTree>
    <p:extLst>
      <p:ext uri="{BB962C8B-B14F-4D97-AF65-F5344CB8AC3E}">
        <p14:creationId xmlns:p14="http://schemas.microsoft.com/office/powerpoint/2010/main" val="3418993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5122" name="Picture 2" descr="http://geekboy.it/wp-content/uploads/2012/11/ArduinoUno_R3_Front.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91213" y="2038880"/>
            <a:ext cx="4961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05648" y="2038880"/>
            <a:ext cx="2362200" cy="685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Rectangle 3"/>
          <p:cNvSpPr/>
          <p:nvPr/>
        </p:nvSpPr>
        <p:spPr>
          <a:xfrm>
            <a:off x="4405648" y="4020080"/>
            <a:ext cx="2362200" cy="8382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1" name="Rectangle 20"/>
          <p:cNvSpPr/>
          <p:nvPr/>
        </p:nvSpPr>
        <p:spPr>
          <a:xfrm>
            <a:off x="6553200" y="3312815"/>
            <a:ext cx="423388" cy="70726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2" name="Rectangle 21"/>
          <p:cNvSpPr/>
          <p:nvPr/>
        </p:nvSpPr>
        <p:spPr>
          <a:xfrm>
            <a:off x="5715000" y="4934481"/>
            <a:ext cx="1143000" cy="533400"/>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4" name="Rectangle 23"/>
          <p:cNvSpPr/>
          <p:nvPr/>
        </p:nvSpPr>
        <p:spPr>
          <a:xfrm>
            <a:off x="4419600" y="4934480"/>
            <a:ext cx="1143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 name="Elbow Connector 14"/>
          <p:cNvCxnSpPr>
            <a:stCxn id="2" idx="0"/>
            <a:endCxn id="25" idx="3"/>
          </p:cNvCxnSpPr>
          <p:nvPr/>
        </p:nvCxnSpPr>
        <p:spPr>
          <a:xfrm rot="16200000" flipV="1">
            <a:off x="3894594" y="346726"/>
            <a:ext cx="490961" cy="289334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21" idx="3"/>
            <a:endCxn id="28" idx="2"/>
          </p:cNvCxnSpPr>
          <p:nvPr/>
        </p:nvCxnSpPr>
        <p:spPr>
          <a:xfrm flipV="1">
            <a:off x="6976588" y="1966600"/>
            <a:ext cx="161604" cy="169984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4" idx="3"/>
            <a:endCxn id="30" idx="2"/>
          </p:cNvCxnSpPr>
          <p:nvPr/>
        </p:nvCxnSpPr>
        <p:spPr>
          <a:xfrm flipV="1">
            <a:off x="6767848" y="3022681"/>
            <a:ext cx="1235296" cy="141649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9959" y="1086254"/>
            <a:ext cx="1933441" cy="923330"/>
          </a:xfrm>
          <a:prstGeom prst="rect">
            <a:avLst/>
          </a:prstGeom>
          <a:noFill/>
          <a:ln>
            <a:solidFill>
              <a:schemeClr val="tx1"/>
            </a:solidFill>
          </a:ln>
        </p:spPr>
        <p:txBody>
          <a:bodyPr wrap="square" rtlCol="0">
            <a:spAutoFit/>
          </a:bodyPr>
          <a:lstStyle/>
          <a:p>
            <a:r>
              <a:rPr lang="en-US" dirty="0">
                <a:solidFill>
                  <a:schemeClr val="bg2"/>
                </a:solidFill>
              </a:rPr>
              <a:t>Digital output</a:t>
            </a:r>
          </a:p>
          <a:p>
            <a:r>
              <a:rPr lang="en-US" dirty="0">
                <a:solidFill>
                  <a:schemeClr val="bg2"/>
                </a:solidFill>
              </a:rPr>
              <a:t>~: PWM.</a:t>
            </a:r>
          </a:p>
          <a:p>
            <a:r>
              <a:rPr lang="en-US" dirty="0">
                <a:solidFill>
                  <a:schemeClr val="bg2"/>
                </a:solidFill>
              </a:rPr>
              <a:t>0,1: Serial port.</a:t>
            </a:r>
          </a:p>
        </p:txBody>
      </p:sp>
      <p:sp>
        <p:nvSpPr>
          <p:cNvPr id="28" name="TextBox 27"/>
          <p:cNvSpPr txBox="1"/>
          <p:nvPr/>
        </p:nvSpPr>
        <p:spPr>
          <a:xfrm>
            <a:off x="6261892" y="1043270"/>
            <a:ext cx="1752600" cy="923330"/>
          </a:xfrm>
          <a:prstGeom prst="rect">
            <a:avLst/>
          </a:prstGeom>
          <a:noFill/>
          <a:ln>
            <a:solidFill>
              <a:schemeClr val="tx1"/>
            </a:solidFill>
          </a:ln>
        </p:spPr>
        <p:txBody>
          <a:bodyPr wrap="square" rtlCol="0">
            <a:spAutoFit/>
          </a:bodyPr>
          <a:lstStyle/>
          <a:p>
            <a:r>
              <a:rPr lang="en-US" dirty="0">
                <a:solidFill>
                  <a:schemeClr val="bg2"/>
                </a:solidFill>
              </a:rPr>
              <a:t>In circuit Serial programming</a:t>
            </a:r>
          </a:p>
        </p:txBody>
      </p:sp>
      <p:sp>
        <p:nvSpPr>
          <p:cNvPr id="30" name="TextBox 29"/>
          <p:cNvSpPr txBox="1"/>
          <p:nvPr/>
        </p:nvSpPr>
        <p:spPr>
          <a:xfrm>
            <a:off x="7052788" y="2376350"/>
            <a:ext cx="1900711" cy="646331"/>
          </a:xfrm>
          <a:prstGeom prst="rect">
            <a:avLst/>
          </a:prstGeom>
          <a:noFill/>
          <a:ln>
            <a:solidFill>
              <a:schemeClr val="tx1"/>
            </a:solidFill>
          </a:ln>
        </p:spPr>
        <p:txBody>
          <a:bodyPr wrap="square" rtlCol="0">
            <a:spAutoFit/>
          </a:bodyPr>
          <a:lstStyle/>
          <a:p>
            <a:pPr algn="ctr"/>
            <a:r>
              <a:rPr lang="en-US" dirty="0">
                <a:solidFill>
                  <a:schemeClr val="bg2"/>
                </a:solidFill>
              </a:rPr>
              <a:t>Atmel </a:t>
            </a:r>
            <a:r>
              <a:rPr lang="en-US" dirty="0" err="1">
                <a:solidFill>
                  <a:schemeClr val="bg2"/>
                </a:solidFill>
              </a:rPr>
              <a:t>MicroController</a:t>
            </a:r>
            <a:endParaRPr lang="en-US" dirty="0">
              <a:solidFill>
                <a:schemeClr val="bg2"/>
              </a:solidFill>
            </a:endParaRPr>
          </a:p>
        </p:txBody>
      </p:sp>
      <p:sp>
        <p:nvSpPr>
          <p:cNvPr id="4097" name="TextBox 4096"/>
          <p:cNvSpPr txBox="1"/>
          <p:nvPr/>
        </p:nvSpPr>
        <p:spPr>
          <a:xfrm>
            <a:off x="7200900" y="5584700"/>
            <a:ext cx="1699504" cy="369332"/>
          </a:xfrm>
          <a:prstGeom prst="rect">
            <a:avLst/>
          </a:prstGeom>
          <a:noFill/>
          <a:ln>
            <a:solidFill>
              <a:schemeClr val="tx1"/>
            </a:solidFill>
          </a:ln>
        </p:spPr>
        <p:txBody>
          <a:bodyPr wrap="none" rtlCol="0">
            <a:spAutoFit/>
          </a:bodyPr>
          <a:lstStyle/>
          <a:p>
            <a:r>
              <a:rPr lang="en-US" dirty="0">
                <a:solidFill>
                  <a:schemeClr val="bg2"/>
                </a:solidFill>
              </a:rPr>
              <a:t>Analog input.</a:t>
            </a:r>
          </a:p>
        </p:txBody>
      </p:sp>
      <p:cxnSp>
        <p:nvCxnSpPr>
          <p:cNvPr id="4105" name="Elbow Connector 4104"/>
          <p:cNvCxnSpPr>
            <a:stCxn id="22" idx="3"/>
            <a:endCxn id="4097" idx="0"/>
          </p:cNvCxnSpPr>
          <p:nvPr/>
        </p:nvCxnSpPr>
        <p:spPr>
          <a:xfrm>
            <a:off x="6858000" y="5201181"/>
            <a:ext cx="1192652" cy="38351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107" name="TextBox 4106"/>
          <p:cNvSpPr txBox="1"/>
          <p:nvPr/>
        </p:nvSpPr>
        <p:spPr>
          <a:xfrm>
            <a:off x="4267200" y="5668460"/>
            <a:ext cx="1688283" cy="369332"/>
          </a:xfrm>
          <a:prstGeom prst="rect">
            <a:avLst/>
          </a:prstGeom>
          <a:noFill/>
          <a:ln>
            <a:solidFill>
              <a:schemeClr val="tx1"/>
            </a:solidFill>
          </a:ln>
        </p:spPr>
        <p:txBody>
          <a:bodyPr wrap="none" rtlCol="0">
            <a:spAutoFit/>
          </a:bodyPr>
          <a:lstStyle/>
          <a:p>
            <a:r>
              <a:rPr lang="en-US" dirty="0">
                <a:solidFill>
                  <a:schemeClr val="bg2"/>
                </a:solidFill>
              </a:rPr>
              <a:t>Power Supply</a:t>
            </a:r>
          </a:p>
        </p:txBody>
      </p:sp>
      <p:cxnSp>
        <p:nvCxnSpPr>
          <p:cNvPr id="4110" name="Straight Arrow Connector 4109"/>
          <p:cNvCxnSpPr>
            <a:stCxn id="24" idx="2"/>
            <a:endCxn id="4107" idx="0"/>
          </p:cNvCxnSpPr>
          <p:nvPr/>
        </p:nvCxnSpPr>
        <p:spPr>
          <a:xfrm>
            <a:off x="4991100" y="5467880"/>
            <a:ext cx="120242" cy="200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14" name="Rectangle 4113"/>
          <p:cNvSpPr/>
          <p:nvPr/>
        </p:nvSpPr>
        <p:spPr>
          <a:xfrm>
            <a:off x="2091213" y="2699515"/>
            <a:ext cx="1185387" cy="78716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15" name="TextBox 4114"/>
          <p:cNvSpPr txBox="1"/>
          <p:nvPr/>
        </p:nvSpPr>
        <p:spPr>
          <a:xfrm>
            <a:off x="586928" y="2908431"/>
            <a:ext cx="1103187" cy="369332"/>
          </a:xfrm>
          <a:prstGeom prst="rect">
            <a:avLst/>
          </a:prstGeom>
          <a:noFill/>
          <a:ln>
            <a:solidFill>
              <a:schemeClr val="tx1"/>
            </a:solidFill>
          </a:ln>
        </p:spPr>
        <p:txBody>
          <a:bodyPr wrap="none" rtlCol="0">
            <a:spAutoFit/>
          </a:bodyPr>
          <a:lstStyle/>
          <a:p>
            <a:r>
              <a:rPr lang="en-US" dirty="0">
                <a:solidFill>
                  <a:schemeClr val="bg2"/>
                </a:solidFill>
              </a:rPr>
              <a:t>USB port</a:t>
            </a:r>
          </a:p>
        </p:txBody>
      </p:sp>
      <p:cxnSp>
        <p:nvCxnSpPr>
          <p:cNvPr id="4117" name="Straight Arrow Connector 4116"/>
          <p:cNvCxnSpPr>
            <a:stCxn id="4114" idx="1"/>
            <a:endCxn id="4115" idx="3"/>
          </p:cNvCxnSpPr>
          <p:nvPr/>
        </p:nvCxnSpPr>
        <p:spPr>
          <a:xfrm flipH="1" flipV="1">
            <a:off x="1690115" y="3093097"/>
            <a:ext cx="4010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223221" y="4540898"/>
            <a:ext cx="1185387" cy="7871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121" name="TextBox 4120"/>
          <p:cNvSpPr txBox="1"/>
          <p:nvPr/>
        </p:nvSpPr>
        <p:spPr>
          <a:xfrm>
            <a:off x="520930" y="4749815"/>
            <a:ext cx="1511952" cy="369332"/>
          </a:xfrm>
          <a:prstGeom prst="rect">
            <a:avLst/>
          </a:prstGeom>
          <a:noFill/>
          <a:ln>
            <a:solidFill>
              <a:schemeClr val="tx1"/>
            </a:solidFill>
          </a:ln>
        </p:spPr>
        <p:txBody>
          <a:bodyPr wrap="none" rtlCol="0">
            <a:spAutoFit/>
          </a:bodyPr>
          <a:lstStyle/>
          <a:p>
            <a:r>
              <a:rPr lang="en-US" dirty="0">
                <a:solidFill>
                  <a:schemeClr val="bg2"/>
                </a:solidFill>
              </a:rPr>
              <a:t>Power input</a:t>
            </a:r>
          </a:p>
        </p:txBody>
      </p:sp>
      <p:cxnSp>
        <p:nvCxnSpPr>
          <p:cNvPr id="4123" name="Straight Arrow Connector 4122"/>
          <p:cNvCxnSpPr>
            <a:stCxn id="58" idx="1"/>
            <a:endCxn id="4121" idx="3"/>
          </p:cNvCxnSpPr>
          <p:nvPr/>
        </p:nvCxnSpPr>
        <p:spPr>
          <a:xfrm flipH="1">
            <a:off x="2032882" y="4934481"/>
            <a:ext cx="19033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Key sections of Arduino Uno</a:t>
            </a:r>
            <a:endParaRPr lang="en-US" dirty="0">
              <a:solidFill>
                <a:schemeClr val="bg2"/>
              </a:solidFill>
              <a:latin typeface="+mn-lt"/>
            </a:endParaRPr>
          </a:p>
        </p:txBody>
      </p:sp>
    </p:spTree>
    <p:extLst>
      <p:ext uri="{BB962C8B-B14F-4D97-AF65-F5344CB8AC3E}">
        <p14:creationId xmlns:p14="http://schemas.microsoft.com/office/powerpoint/2010/main" val="418550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a:solidFill>
                  <a:prstClr val="white"/>
                </a:solidFill>
              </a:rPr>
              <a:t>Digital and analog.</a:t>
            </a:r>
            <a:endParaRPr lang="en-US" sz="3200" dirty="0">
              <a:solidFill>
                <a:prstClr val="white"/>
              </a:solidFill>
            </a:endParaRPr>
          </a:p>
        </p:txBody>
      </p:sp>
      <p:sp>
        <p:nvSpPr>
          <p:cNvPr id="3" name="TextBox 2"/>
          <p:cNvSpPr txBox="1"/>
          <p:nvPr/>
        </p:nvSpPr>
        <p:spPr>
          <a:xfrm>
            <a:off x="628067" y="928865"/>
            <a:ext cx="7391401" cy="5334001"/>
          </a:xfrm>
          <a:prstGeom prst="rect">
            <a:avLst/>
          </a:prstGeom>
          <a:noFill/>
        </p:spPr>
        <p:txBody>
          <a:bodyPr wrap="square" rtlCol="0">
            <a:normAutofit/>
          </a:bodyPr>
          <a:lstStyle/>
          <a:p>
            <a:pPr>
              <a:lnSpc>
                <a:spcPct val="30000"/>
              </a:lnSpc>
            </a:pPr>
            <a:endParaRPr lang="en-US" dirty="0">
              <a:solidFill>
                <a:prstClr val="black"/>
              </a:solidFill>
            </a:endParaRPr>
          </a:p>
          <a:p>
            <a:r>
              <a:rPr lang="en-US" sz="2400" dirty="0">
                <a:solidFill>
                  <a:prstClr val="black">
                    <a:lumMod val="85000"/>
                    <a:lumOff val="15000"/>
                  </a:prstClr>
                </a:solidFill>
                <a:latin typeface="Cambria" panose="02040503050406030204" pitchFamily="18" charset="0"/>
              </a:rPr>
              <a:t>All physical quantities are analog.</a:t>
            </a:r>
          </a:p>
          <a:p>
            <a:r>
              <a:rPr lang="en-US" sz="2400" dirty="0">
                <a:solidFill>
                  <a:prstClr val="black">
                    <a:lumMod val="85000"/>
                    <a:lumOff val="15000"/>
                  </a:prstClr>
                </a:solidFill>
                <a:latin typeface="Cambria" panose="02040503050406030204" pitchFamily="18" charset="0"/>
              </a:rPr>
              <a:t>Analog means that the quantity can take any value between its minimum value and maximum value.</a:t>
            </a:r>
          </a:p>
          <a:p>
            <a:r>
              <a:rPr lang="en-US" sz="2400" dirty="0">
                <a:solidFill>
                  <a:prstClr val="black">
                    <a:lumMod val="85000"/>
                    <a:lumOff val="15000"/>
                  </a:prstClr>
                </a:solidFill>
                <a:latin typeface="Cambria" panose="02040503050406030204" pitchFamily="18" charset="0"/>
              </a:rPr>
              <a:t>Digital means that the quantity can take specific levels of values with specific offset between each other.</a:t>
            </a:r>
          </a:p>
          <a:p>
            <a:endParaRPr lang="en-US" sz="2400" dirty="0">
              <a:solidFill>
                <a:prstClr val="black">
                  <a:lumMod val="85000"/>
                  <a:lumOff val="15000"/>
                </a:prstClr>
              </a:solidFill>
              <a:latin typeface="Cambria" panose="02040503050406030204" pitchFamily="18" charset="0"/>
            </a:endParaRPr>
          </a:p>
          <a:p>
            <a:r>
              <a:rPr lang="en-US" sz="2400" dirty="0">
                <a:solidFill>
                  <a:prstClr val="black">
                    <a:lumMod val="85000"/>
                    <a:lumOff val="15000"/>
                  </a:prstClr>
                </a:solidFill>
                <a:latin typeface="Cambria" panose="02040503050406030204" pitchFamily="18" charset="0"/>
              </a:rPr>
              <a:t>Ex: 1- Digital: </a:t>
            </a:r>
          </a:p>
          <a:p>
            <a:r>
              <a:rPr lang="en-US" sz="2400" dirty="0">
                <a:solidFill>
                  <a:prstClr val="black">
                    <a:lumMod val="85000"/>
                    <a:lumOff val="15000"/>
                  </a:prstClr>
                </a:solidFill>
                <a:latin typeface="Cambria" panose="02040503050406030204" pitchFamily="18" charset="0"/>
              </a:rPr>
              <a:t>English alpha consists of 26 letter, there is no letter between </a:t>
            </a:r>
            <a:r>
              <a:rPr lang="en-US" sz="2400" i="1" dirty="0">
                <a:solidFill>
                  <a:prstClr val="black">
                    <a:lumMod val="85000"/>
                    <a:lumOff val="15000"/>
                  </a:prstClr>
                </a:solidFill>
                <a:latin typeface="Cambria" panose="02040503050406030204" pitchFamily="18" charset="0"/>
              </a:rPr>
              <a:t>A</a:t>
            </a:r>
            <a:r>
              <a:rPr lang="en-US" sz="2400" dirty="0">
                <a:solidFill>
                  <a:prstClr val="black">
                    <a:lumMod val="85000"/>
                    <a:lumOff val="15000"/>
                  </a:prstClr>
                </a:solidFill>
                <a:latin typeface="Cambria" panose="02040503050406030204" pitchFamily="18" charset="0"/>
              </a:rPr>
              <a:t> and </a:t>
            </a:r>
            <a:r>
              <a:rPr lang="en-US" sz="2400" i="1" dirty="0">
                <a:solidFill>
                  <a:prstClr val="black">
                    <a:lumMod val="85000"/>
                    <a:lumOff val="15000"/>
                  </a:prstClr>
                </a:solidFill>
                <a:latin typeface="Cambria" panose="02040503050406030204" pitchFamily="18" charset="0"/>
              </a:rPr>
              <a:t>B.</a:t>
            </a:r>
          </a:p>
          <a:p>
            <a:r>
              <a:rPr lang="en-US" sz="2400" i="1" dirty="0">
                <a:solidFill>
                  <a:prstClr val="black">
                    <a:lumMod val="85000"/>
                    <a:lumOff val="15000"/>
                  </a:prstClr>
                </a:solidFill>
                <a:latin typeface="Cambria" panose="02040503050406030204" pitchFamily="18" charset="0"/>
              </a:rPr>
              <a:t>- Square waves are Digital.</a:t>
            </a:r>
            <a:endParaRPr lang="en-US" sz="2400" dirty="0">
              <a:solidFill>
                <a:prstClr val="black">
                  <a:lumMod val="85000"/>
                  <a:lumOff val="15000"/>
                </a:prstClr>
              </a:solidFill>
              <a:latin typeface="Cambria" panose="02040503050406030204" pitchFamily="18" charset="0"/>
            </a:endParaRPr>
          </a:p>
          <a:p>
            <a:r>
              <a:rPr lang="en-US" sz="2400" dirty="0">
                <a:solidFill>
                  <a:prstClr val="black">
                    <a:lumMod val="85000"/>
                    <a:lumOff val="15000"/>
                  </a:prstClr>
                </a:solidFill>
                <a:latin typeface="Cambria" panose="02040503050406030204" pitchFamily="18" charset="0"/>
              </a:rPr>
              <a:t>Ex.: 2- Analog: </a:t>
            </a:r>
          </a:p>
          <a:p>
            <a:r>
              <a:rPr lang="en-US" sz="2400" dirty="0">
                <a:solidFill>
                  <a:prstClr val="black">
                    <a:lumMod val="85000"/>
                    <a:lumOff val="15000"/>
                  </a:prstClr>
                </a:solidFill>
                <a:latin typeface="Cambria" panose="02040503050406030204" pitchFamily="18" charset="0"/>
              </a:rPr>
              <a:t>Temperature, can take any value[-1,12.8,25.002,… etc.].</a:t>
            </a:r>
          </a:p>
          <a:p>
            <a:r>
              <a:rPr lang="en-US" sz="2400" dirty="0">
                <a:solidFill>
                  <a:prstClr val="black">
                    <a:lumMod val="85000"/>
                    <a:lumOff val="15000"/>
                  </a:prstClr>
                </a:solidFill>
                <a:latin typeface="Cambria" panose="02040503050406030204" pitchFamily="18" charset="0"/>
              </a:rPr>
              <a:t>- Sine waves are analog.</a:t>
            </a:r>
          </a:p>
        </p:txBody>
      </p:sp>
      <p:sp>
        <p:nvSpPr>
          <p:cNvPr id="4"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Digital or Analog?</a:t>
            </a:r>
            <a:endParaRPr lang="en-US" dirty="0">
              <a:solidFill>
                <a:schemeClr val="bg2"/>
              </a:solidFill>
              <a:latin typeface="+mn-lt"/>
            </a:endParaRPr>
          </a:p>
        </p:txBody>
      </p:sp>
    </p:spTree>
    <p:extLst>
      <p:ext uri="{BB962C8B-B14F-4D97-AF65-F5344CB8AC3E}">
        <p14:creationId xmlns:p14="http://schemas.microsoft.com/office/powerpoint/2010/main" val="318560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solidFill>
            <a:schemeClr val="accent2">
              <a:lumMod val="60000"/>
              <a:lumOff val="40000"/>
            </a:schemeClr>
          </a:soli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             </a:t>
            </a: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       </a:t>
            </a: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a:solidFill>
                  <a:schemeClr val="tx1">
                    <a:alpha val="40000"/>
                  </a:schemeClr>
                </a:solidFill>
                <a:cs typeface="Arial" pitchFamily="34" charset="0"/>
              </a:rPr>
              <a:t>2</a:t>
            </a:r>
          </a:p>
        </p:txBody>
      </p:sp>
      <p:sp>
        <p:nvSpPr>
          <p:cNvPr id="9" name="Title 8"/>
          <p:cNvSpPr>
            <a:spLocks noGrp="1"/>
          </p:cNvSpPr>
          <p:nvPr>
            <p:ph type="title"/>
          </p:nvPr>
        </p:nvSpPr>
        <p:spPr/>
        <p:txBody>
          <a:bodyPr>
            <a:noAutofit/>
          </a:bodyPr>
          <a:lstStyle/>
          <a:p>
            <a:pPr lvl="0">
              <a:spcBef>
                <a:spcPts val="0"/>
              </a:spcBef>
            </a:pPr>
            <a:r>
              <a:rPr lang="en-US" sz="4000" cap="none" dirty="0">
                <a:solidFill>
                  <a:schemeClr val="tx1"/>
                </a:solidFill>
                <a:ea typeface="+mn-ea"/>
                <a:cs typeface="+mn-cs"/>
              </a:rPr>
              <a:t>Arduino Coding.</a:t>
            </a:r>
            <a:endParaRPr lang="en-US" sz="4000" b="0" cap="none" dirty="0">
              <a:solidFill>
                <a:schemeClr val="tx1"/>
              </a:solidFill>
              <a:ea typeface="+mn-ea"/>
              <a:cs typeface="+mn-cs"/>
            </a:endParaRPr>
          </a:p>
        </p:txBody>
      </p:sp>
      <p:sp>
        <p:nvSpPr>
          <p:cNvPr id="10" name="Text Placeholder 9"/>
          <p:cNvSpPr>
            <a:spLocks noGrp="1"/>
          </p:cNvSpPr>
          <p:nvPr>
            <p:ph type="body" idx="1"/>
          </p:nvPr>
        </p:nvSpPr>
        <p:spPr/>
        <p:txBody>
          <a:bodyPr/>
          <a:lstStyle/>
          <a:p>
            <a:pPr lvl="0">
              <a:spcBef>
                <a:spcPts val="0"/>
              </a:spcBef>
            </a:pPr>
            <a:r>
              <a:rPr lang="en-US" sz="1700" b="1" dirty="0">
                <a:solidFill>
                  <a:schemeClr val="tx1"/>
                </a:solidFill>
              </a:rPr>
              <a:t>Stylize, edit, and animate your media</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57200" y="1238250"/>
            <a:ext cx="8229600" cy="4495800"/>
          </a:xfrm>
          <a:prstGeom prst="rect">
            <a:avLst/>
          </a:prstGeom>
          <a:noFill/>
        </p:spPr>
        <p:txBody>
          <a:bodyPr wrap="square" rtlCol="0" anchor="t" anchorCtr="0">
            <a:normAutofit fontScale="92500" lnSpcReduction="10000"/>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Integer</a:t>
            </a:r>
            <a:r>
              <a:rPr lang="en-US" sz="2400" dirty="0">
                <a:solidFill>
                  <a:prstClr val="black">
                    <a:lumMod val="50000"/>
                    <a:lumOff val="50000"/>
                  </a:prstClr>
                </a:solidFill>
                <a:latin typeface="Cambria" panose="02040503050406030204" pitchFamily="18" charset="0"/>
              </a:rPr>
              <a:t>: </a:t>
            </a:r>
            <a:r>
              <a:rPr lang="en-US" sz="2400" dirty="0">
                <a:solidFill>
                  <a:schemeClr val="bg1"/>
                </a:solidFill>
                <a:latin typeface="Cambria" panose="02040503050406030204" pitchFamily="18" charset="0"/>
              </a:rPr>
              <a:t>used with integer variables with value between 2147483647 and -2147483647.</a:t>
            </a:r>
          </a:p>
          <a:p>
            <a:r>
              <a:rPr lang="en-US" sz="2400" dirty="0">
                <a:solidFill>
                  <a:schemeClr val="bg1"/>
                </a:solidFill>
                <a:latin typeface="Cambria" panose="02040503050406030204" pitchFamily="18" charset="0"/>
              </a:rPr>
              <a:t>Ex: </a:t>
            </a:r>
            <a:r>
              <a:rPr lang="en-US" sz="2400" dirty="0" err="1">
                <a:solidFill>
                  <a:schemeClr val="bg1"/>
                </a:solidFill>
                <a:latin typeface="Cambria" panose="02040503050406030204" pitchFamily="18" charset="0"/>
              </a:rPr>
              <a:t>int</a:t>
            </a:r>
            <a:r>
              <a:rPr lang="en-US" sz="2400" dirty="0">
                <a:solidFill>
                  <a:schemeClr val="bg1"/>
                </a:solidFill>
                <a:latin typeface="Cambria" panose="02040503050406030204" pitchFamily="18" charset="0"/>
              </a:rPr>
              <a:t> x=1200;</a:t>
            </a: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Character</a:t>
            </a:r>
            <a:r>
              <a:rPr lang="en-US" sz="2400" dirty="0">
                <a:solidFill>
                  <a:prstClr val="black">
                    <a:lumMod val="50000"/>
                    <a:lumOff val="50000"/>
                  </a:prstClr>
                </a:solidFill>
                <a:latin typeface="Cambria" panose="02040503050406030204" pitchFamily="18" charset="0"/>
              </a:rPr>
              <a:t>: </a:t>
            </a:r>
            <a:r>
              <a:rPr lang="en-US" sz="2400" dirty="0">
                <a:solidFill>
                  <a:schemeClr val="bg1"/>
                </a:solidFill>
                <a:latin typeface="Cambria" panose="02040503050406030204" pitchFamily="18" charset="0"/>
              </a:rPr>
              <a:t>used with single character, represent value from -127 to 128.</a:t>
            </a:r>
          </a:p>
          <a:p>
            <a:r>
              <a:rPr lang="en-US" sz="2400" dirty="0">
                <a:solidFill>
                  <a:schemeClr val="bg1"/>
                </a:solidFill>
                <a:latin typeface="Cambria" panose="02040503050406030204" pitchFamily="18" charset="0"/>
              </a:rPr>
              <a:t>Ex.  char c=‘r’;</a:t>
            </a: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Long</a:t>
            </a:r>
            <a:r>
              <a:rPr lang="en-US" sz="2400" dirty="0">
                <a:solidFill>
                  <a:prstClr val="black">
                    <a:lumMod val="50000"/>
                    <a:lumOff val="50000"/>
                  </a:prstClr>
                </a:solidFill>
                <a:latin typeface="Cambria" panose="02040503050406030204" pitchFamily="18" charset="0"/>
              </a:rPr>
              <a:t>: </a:t>
            </a:r>
            <a:r>
              <a:rPr lang="en-US" sz="2400" dirty="0">
                <a:solidFill>
                  <a:schemeClr val="bg1"/>
                </a:solidFill>
                <a:latin typeface="Cambria" panose="02040503050406030204" pitchFamily="18" charset="0"/>
              </a:rPr>
              <a:t>Long variables are extended size variables for number storage, and store 32 bits (4 bytes), from -2,147,483,648 to 2,147,483,647.</a:t>
            </a:r>
          </a:p>
          <a:p>
            <a:r>
              <a:rPr lang="en-US" sz="2400" dirty="0">
                <a:solidFill>
                  <a:schemeClr val="bg1"/>
                </a:solidFill>
                <a:latin typeface="Cambria" panose="02040503050406030204" pitchFamily="18" charset="0"/>
              </a:rPr>
              <a:t>Ex. long u=199203;</a:t>
            </a: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Floating-point</a:t>
            </a:r>
            <a:r>
              <a:rPr lang="en-US" sz="2400" dirty="0">
                <a:solidFill>
                  <a:srgbClr val="FF0000"/>
                </a:solidFill>
                <a:latin typeface="Cambria" panose="02040503050406030204" pitchFamily="18" charset="0"/>
              </a:rPr>
              <a:t> </a:t>
            </a:r>
            <a:r>
              <a:rPr lang="en-US" sz="2400" dirty="0">
                <a:solidFill>
                  <a:schemeClr val="bg1"/>
                </a:solidFill>
                <a:latin typeface="Cambria" panose="02040503050406030204" pitchFamily="18" charset="0"/>
              </a:rPr>
              <a:t>numbers can be as large as 3.4028235E+38 and as low as -3.4028235E+38. They are stored as 32 bits (4 bytes) of information.</a:t>
            </a:r>
          </a:p>
          <a:p>
            <a:r>
              <a:rPr lang="en-US" sz="2400" dirty="0">
                <a:solidFill>
                  <a:schemeClr val="bg1"/>
                </a:solidFill>
                <a:latin typeface="Cambria" panose="02040503050406030204" pitchFamily="18" charset="0"/>
              </a:rPr>
              <a:t>Ex. float </a:t>
            </a:r>
            <a:r>
              <a:rPr lang="en-US" sz="2400" dirty="0" err="1">
                <a:solidFill>
                  <a:schemeClr val="bg1"/>
                </a:solidFill>
                <a:latin typeface="Cambria" panose="02040503050406030204" pitchFamily="18" charset="0"/>
              </a:rPr>
              <a:t>num</a:t>
            </a:r>
            <a:r>
              <a:rPr lang="en-US" sz="2400" dirty="0">
                <a:solidFill>
                  <a:schemeClr val="bg1"/>
                </a:solidFill>
                <a:latin typeface="Cambria" panose="02040503050406030204" pitchFamily="18" charset="0"/>
              </a:rPr>
              <a:t>=1.291;</a:t>
            </a:r>
            <a:r>
              <a:rPr lang="en-US" sz="2400" dirty="0">
                <a:solidFill>
                  <a:prstClr val="black">
                    <a:lumMod val="50000"/>
                    <a:lumOff val="50000"/>
                  </a:prstClr>
                </a:solidFill>
                <a:latin typeface="Cambria" panose="02040503050406030204" pitchFamily="18" charset="0"/>
              </a:rPr>
              <a:t>		[</a:t>
            </a:r>
            <a:r>
              <a:rPr lang="en-US" sz="2400" dirty="0">
                <a:solidFill>
                  <a:schemeClr val="bg1"/>
                </a:solidFill>
                <a:latin typeface="Cambria" panose="02040503050406030204" pitchFamily="18" charset="0"/>
              </a:rPr>
              <a:t>The same as </a:t>
            </a:r>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double</a:t>
            </a:r>
            <a:r>
              <a:rPr lang="en-US" sz="2400" dirty="0">
                <a:solidFill>
                  <a:prstClr val="black">
                    <a:lumMod val="50000"/>
                    <a:lumOff val="50000"/>
                  </a:prstClr>
                </a:solidFill>
                <a:latin typeface="Cambria" panose="02040503050406030204" pitchFamily="18" charset="0"/>
              </a:rPr>
              <a:t> </a:t>
            </a:r>
            <a:r>
              <a:rPr lang="en-US" sz="2400" dirty="0">
                <a:solidFill>
                  <a:schemeClr val="bg1"/>
                </a:solidFill>
                <a:latin typeface="Cambria" panose="02040503050406030204" pitchFamily="18" charset="0"/>
              </a:rPr>
              <a:t>type</a:t>
            </a:r>
            <a:r>
              <a:rPr lang="en-US" sz="2400" dirty="0">
                <a:solidFill>
                  <a:prstClr val="black">
                    <a:lumMod val="50000"/>
                    <a:lumOff val="50000"/>
                  </a:prstClr>
                </a:solidFill>
                <a:latin typeface="Cambria" panose="02040503050406030204" pitchFamily="18" charset="0"/>
              </a:rPr>
              <a:t>]</a:t>
            </a:r>
          </a:p>
        </p:txBody>
      </p:sp>
      <p:sp>
        <p:nvSpPr>
          <p:cNvPr id="6" name="Title 8"/>
          <p:cNvSpPr txBox="1">
            <a:spLocks/>
          </p:cNvSpPr>
          <p:nvPr/>
        </p:nvSpPr>
        <p:spPr>
          <a:xfrm>
            <a:off x="451286" y="228600"/>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800" b="1" dirty="0">
                <a:solidFill>
                  <a:schemeClr val="bg2"/>
                </a:solidFill>
                <a:latin typeface="+mn-lt"/>
                <a:ea typeface="+mn-ea"/>
                <a:cs typeface="+mn-cs"/>
              </a:rPr>
              <a:t>Data types and Operators</a:t>
            </a:r>
            <a:endParaRPr lang="en-US" dirty="0">
              <a:solidFill>
                <a:schemeClr val="bg2"/>
              </a:solidFill>
              <a:latin typeface="+mn-lt"/>
            </a:endParaRPr>
          </a:p>
        </p:txBody>
      </p:sp>
    </p:spTree>
    <p:custDataLst>
      <p:tags r:id="rId1"/>
    </p:custData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0.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0</TotalTime>
  <Words>661</Words>
  <Application>Microsoft Office PowerPoint</Application>
  <PresentationFormat>On-screen Show (4:3)</PresentationFormat>
  <Paragraphs>163</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Cambria</vt:lpstr>
      <vt:lpstr>Agency FB</vt:lpstr>
      <vt:lpstr>Wingdings</vt:lpstr>
      <vt:lpstr>Calibri</vt:lpstr>
      <vt:lpstr>Georgia</vt:lpstr>
      <vt:lpstr>Century Gothic</vt:lpstr>
      <vt:lpstr>Wingdings 3</vt:lpstr>
      <vt:lpstr>Arial</vt:lpstr>
      <vt:lpstr>Ion</vt:lpstr>
      <vt:lpstr>Introduction to... Arduino</vt:lpstr>
      <vt:lpstr>Introduction</vt:lpstr>
      <vt:lpstr>Micro-Controller</vt:lpstr>
      <vt:lpstr>What is Arduino?</vt:lpstr>
      <vt:lpstr>PowerPoint Presentation</vt:lpstr>
      <vt:lpstr>PowerPoint Presentation</vt:lpstr>
      <vt:lpstr>PowerPoint Presentation</vt:lpstr>
      <vt:lpstr>Arduino 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2013-02-16T19:35:56Z</dcterms:created>
  <dcterms:modified xsi:type="dcterms:W3CDTF">2017-05-21T01:40:10Z</dcterms:modified>
</cp:coreProperties>
</file>